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60" r:id="rId4"/>
    <p:sldId id="261" r:id="rId5"/>
    <p:sldId id="264" r:id="rId6"/>
    <p:sldId id="263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5634" autoAdjust="0"/>
  </p:normalViewPr>
  <p:slideViewPr>
    <p:cSldViewPr snapToGrid="0">
      <p:cViewPr varScale="1">
        <p:scale>
          <a:sx n="51" d="100"/>
          <a:sy n="51" d="100"/>
        </p:scale>
        <p:origin x="16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4FF4F-D4B1-4E28-9B68-5A953288E001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C64CCDFB-7F76-4722-9024-BB35BB886F9A}">
      <dgm:prSet phldrT="[Texte]" custT="1"/>
      <dgm:spPr/>
      <dgm:t>
        <a:bodyPr/>
        <a:lstStyle/>
        <a:p>
          <a:r>
            <a:rPr lang="fr-FR" sz="1500" dirty="0"/>
            <a:t>Production</a:t>
          </a:r>
        </a:p>
      </dgm:t>
    </dgm:pt>
    <dgm:pt modelId="{3576F38D-F834-4F2B-A315-BAE6358BEF97}" type="parTrans" cxnId="{EB4A7964-D012-4DDC-A4CA-B22B5BF0DC98}">
      <dgm:prSet/>
      <dgm:spPr/>
      <dgm:t>
        <a:bodyPr/>
        <a:lstStyle/>
        <a:p>
          <a:endParaRPr lang="fr-FR" sz="1400"/>
        </a:p>
      </dgm:t>
    </dgm:pt>
    <dgm:pt modelId="{0ACC3E91-4056-47E1-905B-4D95C74147FD}" type="sibTrans" cxnId="{EB4A7964-D012-4DDC-A4CA-B22B5BF0DC98}">
      <dgm:prSet custT="1"/>
      <dgm:spPr/>
      <dgm:t>
        <a:bodyPr/>
        <a:lstStyle/>
        <a:p>
          <a:endParaRPr lang="fr-FR" sz="1400"/>
        </a:p>
      </dgm:t>
    </dgm:pt>
    <dgm:pt modelId="{CC142FF2-0AE6-4921-BF91-A3929C3364AF}">
      <dgm:prSet phldrT="[Texte]" custT="1"/>
      <dgm:spPr/>
      <dgm:t>
        <a:bodyPr/>
        <a:lstStyle/>
        <a:p>
          <a:r>
            <a:rPr lang="fr-FR" sz="1500" dirty="0"/>
            <a:t>Transformation industrie agro-alimentaire / artisanat</a:t>
          </a:r>
        </a:p>
      </dgm:t>
    </dgm:pt>
    <dgm:pt modelId="{6AF50430-00BB-421D-B96A-03A71C155136}" type="parTrans" cxnId="{ED2D1301-EF72-486B-AF06-931F2BE556B0}">
      <dgm:prSet/>
      <dgm:spPr/>
      <dgm:t>
        <a:bodyPr/>
        <a:lstStyle/>
        <a:p>
          <a:endParaRPr lang="fr-FR" sz="1400"/>
        </a:p>
      </dgm:t>
    </dgm:pt>
    <dgm:pt modelId="{8B17F330-FED8-4605-ABBE-E63DCC0DFF86}" type="sibTrans" cxnId="{ED2D1301-EF72-486B-AF06-931F2BE556B0}">
      <dgm:prSet custT="1"/>
      <dgm:spPr/>
      <dgm:t>
        <a:bodyPr/>
        <a:lstStyle/>
        <a:p>
          <a:endParaRPr lang="fr-FR" sz="1400"/>
        </a:p>
      </dgm:t>
    </dgm:pt>
    <dgm:pt modelId="{4A497BE3-DA8B-439E-9CBF-24B9D2F9F6FF}">
      <dgm:prSet phldrT="[Texte]" custT="1"/>
      <dgm:spPr/>
      <dgm:t>
        <a:bodyPr/>
        <a:lstStyle/>
        <a:p>
          <a:r>
            <a:rPr lang="fr-FR" sz="1500" dirty="0"/>
            <a:t>Grande distribution ou commerces de proximité</a:t>
          </a:r>
        </a:p>
      </dgm:t>
    </dgm:pt>
    <dgm:pt modelId="{23723FA2-0EB3-46FE-8B89-B15C0B42DDE8}" type="parTrans" cxnId="{2EF82AA1-27DE-4B68-83E7-3279FF63D714}">
      <dgm:prSet/>
      <dgm:spPr/>
      <dgm:t>
        <a:bodyPr/>
        <a:lstStyle/>
        <a:p>
          <a:endParaRPr lang="fr-FR" sz="1400"/>
        </a:p>
      </dgm:t>
    </dgm:pt>
    <dgm:pt modelId="{CBA6276A-4CC4-46AD-BDFE-0EA9B82D3101}" type="sibTrans" cxnId="{2EF82AA1-27DE-4B68-83E7-3279FF63D714}">
      <dgm:prSet custT="1"/>
      <dgm:spPr/>
      <dgm:t>
        <a:bodyPr/>
        <a:lstStyle/>
        <a:p>
          <a:endParaRPr lang="fr-FR" sz="1400"/>
        </a:p>
      </dgm:t>
    </dgm:pt>
    <dgm:pt modelId="{30E5D6B8-DBBF-4D7C-9B6F-5D5D6809B18E}">
      <dgm:prSet phldrT="[Texte]" custT="1"/>
      <dgm:spPr/>
      <dgm:t>
        <a:bodyPr/>
        <a:lstStyle/>
        <a:p>
          <a:r>
            <a:rPr lang="fr-FR" sz="1500" dirty="0"/>
            <a:t>Consommation en foyer, restauration collective, restauration commerciale</a:t>
          </a:r>
        </a:p>
      </dgm:t>
    </dgm:pt>
    <dgm:pt modelId="{69CA24AB-36E2-4A64-8E02-1A14C27A70A9}" type="parTrans" cxnId="{FA89CD77-7B13-48C3-B49F-19987CFEA800}">
      <dgm:prSet/>
      <dgm:spPr/>
      <dgm:t>
        <a:bodyPr/>
        <a:lstStyle/>
        <a:p>
          <a:endParaRPr lang="fr-FR" sz="1400"/>
        </a:p>
      </dgm:t>
    </dgm:pt>
    <dgm:pt modelId="{3CFEBF2E-B2D0-4A43-8FE8-3CD43CAB8546}" type="sibTrans" cxnId="{FA89CD77-7B13-48C3-B49F-19987CFEA800}">
      <dgm:prSet/>
      <dgm:spPr/>
      <dgm:t>
        <a:bodyPr/>
        <a:lstStyle/>
        <a:p>
          <a:endParaRPr lang="fr-FR" sz="1400"/>
        </a:p>
      </dgm:t>
    </dgm:pt>
    <dgm:pt modelId="{3BBA7CB0-6F4E-4419-B964-53B20BB13442}" type="pres">
      <dgm:prSet presAssocID="{15A4FF4F-D4B1-4E28-9B68-5A953288E001}" presName="linearFlow" presStyleCnt="0">
        <dgm:presLayoutVars>
          <dgm:resizeHandles val="exact"/>
        </dgm:presLayoutVars>
      </dgm:prSet>
      <dgm:spPr/>
    </dgm:pt>
    <dgm:pt modelId="{967B5E72-F505-4A56-A40D-068735A3F87E}" type="pres">
      <dgm:prSet presAssocID="{C64CCDFB-7F76-4722-9024-BB35BB886F9A}" presName="node" presStyleLbl="node1" presStyleIdx="0" presStyleCnt="4">
        <dgm:presLayoutVars>
          <dgm:bulletEnabled val="1"/>
        </dgm:presLayoutVars>
      </dgm:prSet>
      <dgm:spPr/>
    </dgm:pt>
    <dgm:pt modelId="{E60F2836-9BE8-4257-98E4-5C63FADBF55B}" type="pres">
      <dgm:prSet presAssocID="{0ACC3E91-4056-47E1-905B-4D95C74147FD}" presName="sibTrans" presStyleLbl="sibTrans2D1" presStyleIdx="0" presStyleCnt="3"/>
      <dgm:spPr/>
    </dgm:pt>
    <dgm:pt modelId="{2F63B3CC-C01C-43DC-8E8D-4C7621EE140C}" type="pres">
      <dgm:prSet presAssocID="{0ACC3E91-4056-47E1-905B-4D95C74147FD}" presName="connectorText" presStyleLbl="sibTrans2D1" presStyleIdx="0" presStyleCnt="3"/>
      <dgm:spPr/>
    </dgm:pt>
    <dgm:pt modelId="{BE0101ED-0A39-4FC1-ABF4-F50487E108FB}" type="pres">
      <dgm:prSet presAssocID="{CC142FF2-0AE6-4921-BF91-A3929C3364AF}" presName="node" presStyleLbl="node1" presStyleIdx="1" presStyleCnt="4">
        <dgm:presLayoutVars>
          <dgm:bulletEnabled val="1"/>
        </dgm:presLayoutVars>
      </dgm:prSet>
      <dgm:spPr/>
    </dgm:pt>
    <dgm:pt modelId="{14AC6242-998B-4719-A515-E52F2A98C8C4}" type="pres">
      <dgm:prSet presAssocID="{8B17F330-FED8-4605-ABBE-E63DCC0DFF86}" presName="sibTrans" presStyleLbl="sibTrans2D1" presStyleIdx="1" presStyleCnt="3"/>
      <dgm:spPr/>
    </dgm:pt>
    <dgm:pt modelId="{4F6EA857-C638-4A8C-A1DD-8A7364409043}" type="pres">
      <dgm:prSet presAssocID="{8B17F330-FED8-4605-ABBE-E63DCC0DFF86}" presName="connectorText" presStyleLbl="sibTrans2D1" presStyleIdx="1" presStyleCnt="3"/>
      <dgm:spPr/>
    </dgm:pt>
    <dgm:pt modelId="{BB41ABD2-466C-41F3-ADA0-ADF9F903C1ED}" type="pres">
      <dgm:prSet presAssocID="{4A497BE3-DA8B-439E-9CBF-24B9D2F9F6FF}" presName="node" presStyleLbl="node1" presStyleIdx="2" presStyleCnt="4">
        <dgm:presLayoutVars>
          <dgm:bulletEnabled val="1"/>
        </dgm:presLayoutVars>
      </dgm:prSet>
      <dgm:spPr/>
    </dgm:pt>
    <dgm:pt modelId="{63886550-717C-4870-B411-6AEEBED8CE74}" type="pres">
      <dgm:prSet presAssocID="{CBA6276A-4CC4-46AD-BDFE-0EA9B82D3101}" presName="sibTrans" presStyleLbl="sibTrans2D1" presStyleIdx="2" presStyleCnt="3"/>
      <dgm:spPr/>
    </dgm:pt>
    <dgm:pt modelId="{9AB4C9CC-842B-4D81-A538-417E538368AD}" type="pres">
      <dgm:prSet presAssocID="{CBA6276A-4CC4-46AD-BDFE-0EA9B82D3101}" presName="connectorText" presStyleLbl="sibTrans2D1" presStyleIdx="2" presStyleCnt="3"/>
      <dgm:spPr/>
    </dgm:pt>
    <dgm:pt modelId="{1389E595-0700-48AD-9AF0-0B549A6FEFB6}" type="pres">
      <dgm:prSet presAssocID="{30E5D6B8-DBBF-4D7C-9B6F-5D5D6809B18E}" presName="node" presStyleLbl="node1" presStyleIdx="3" presStyleCnt="4">
        <dgm:presLayoutVars>
          <dgm:bulletEnabled val="1"/>
        </dgm:presLayoutVars>
      </dgm:prSet>
      <dgm:spPr/>
    </dgm:pt>
  </dgm:ptLst>
  <dgm:cxnLst>
    <dgm:cxn modelId="{ED2D1301-EF72-486B-AF06-931F2BE556B0}" srcId="{15A4FF4F-D4B1-4E28-9B68-5A953288E001}" destId="{CC142FF2-0AE6-4921-BF91-A3929C3364AF}" srcOrd="1" destOrd="0" parTransId="{6AF50430-00BB-421D-B96A-03A71C155136}" sibTransId="{8B17F330-FED8-4605-ABBE-E63DCC0DFF86}"/>
    <dgm:cxn modelId="{2BA0C118-2318-4289-BEF1-BDBB26FBF91E}" type="presOf" srcId="{30E5D6B8-DBBF-4D7C-9B6F-5D5D6809B18E}" destId="{1389E595-0700-48AD-9AF0-0B549A6FEFB6}" srcOrd="0" destOrd="0" presId="urn:microsoft.com/office/officeart/2005/8/layout/process2"/>
    <dgm:cxn modelId="{EB4A7964-D012-4DDC-A4CA-B22B5BF0DC98}" srcId="{15A4FF4F-D4B1-4E28-9B68-5A953288E001}" destId="{C64CCDFB-7F76-4722-9024-BB35BB886F9A}" srcOrd="0" destOrd="0" parTransId="{3576F38D-F834-4F2B-A315-BAE6358BEF97}" sibTransId="{0ACC3E91-4056-47E1-905B-4D95C74147FD}"/>
    <dgm:cxn modelId="{0D4AF64C-D2E5-4EA5-A006-59F23129C562}" type="presOf" srcId="{15A4FF4F-D4B1-4E28-9B68-5A953288E001}" destId="{3BBA7CB0-6F4E-4419-B964-53B20BB13442}" srcOrd="0" destOrd="0" presId="urn:microsoft.com/office/officeart/2005/8/layout/process2"/>
    <dgm:cxn modelId="{728D4773-A0FF-45B2-9081-5A27B7FE5CCC}" type="presOf" srcId="{8B17F330-FED8-4605-ABBE-E63DCC0DFF86}" destId="{14AC6242-998B-4719-A515-E52F2A98C8C4}" srcOrd="0" destOrd="0" presId="urn:microsoft.com/office/officeart/2005/8/layout/process2"/>
    <dgm:cxn modelId="{4012EA54-2DA4-4763-AA91-F5925CDD085D}" type="presOf" srcId="{CC142FF2-0AE6-4921-BF91-A3929C3364AF}" destId="{BE0101ED-0A39-4FC1-ABF4-F50487E108FB}" srcOrd="0" destOrd="0" presId="urn:microsoft.com/office/officeart/2005/8/layout/process2"/>
    <dgm:cxn modelId="{FA89CD77-7B13-48C3-B49F-19987CFEA800}" srcId="{15A4FF4F-D4B1-4E28-9B68-5A953288E001}" destId="{30E5D6B8-DBBF-4D7C-9B6F-5D5D6809B18E}" srcOrd="3" destOrd="0" parTransId="{69CA24AB-36E2-4A64-8E02-1A14C27A70A9}" sibTransId="{3CFEBF2E-B2D0-4A43-8FE8-3CD43CAB8546}"/>
    <dgm:cxn modelId="{C2970A8C-1A47-42B5-BF02-D7F1DF85170F}" type="presOf" srcId="{0ACC3E91-4056-47E1-905B-4D95C74147FD}" destId="{2F63B3CC-C01C-43DC-8E8D-4C7621EE140C}" srcOrd="1" destOrd="0" presId="urn:microsoft.com/office/officeart/2005/8/layout/process2"/>
    <dgm:cxn modelId="{564C0F8C-D5DF-4669-92C4-5815FD334F36}" type="presOf" srcId="{CBA6276A-4CC4-46AD-BDFE-0EA9B82D3101}" destId="{9AB4C9CC-842B-4D81-A538-417E538368AD}" srcOrd="1" destOrd="0" presId="urn:microsoft.com/office/officeart/2005/8/layout/process2"/>
    <dgm:cxn modelId="{50EC4B98-2F1D-418B-8517-75780ACBD848}" type="presOf" srcId="{CBA6276A-4CC4-46AD-BDFE-0EA9B82D3101}" destId="{63886550-717C-4870-B411-6AEEBED8CE74}" srcOrd="0" destOrd="0" presId="urn:microsoft.com/office/officeart/2005/8/layout/process2"/>
    <dgm:cxn modelId="{2EF82AA1-27DE-4B68-83E7-3279FF63D714}" srcId="{15A4FF4F-D4B1-4E28-9B68-5A953288E001}" destId="{4A497BE3-DA8B-439E-9CBF-24B9D2F9F6FF}" srcOrd="2" destOrd="0" parTransId="{23723FA2-0EB3-46FE-8B89-B15C0B42DDE8}" sibTransId="{CBA6276A-4CC4-46AD-BDFE-0EA9B82D3101}"/>
    <dgm:cxn modelId="{F0B6C3DE-9374-4430-B5FF-7C729018579B}" type="presOf" srcId="{C64CCDFB-7F76-4722-9024-BB35BB886F9A}" destId="{967B5E72-F505-4A56-A40D-068735A3F87E}" srcOrd="0" destOrd="0" presId="urn:microsoft.com/office/officeart/2005/8/layout/process2"/>
    <dgm:cxn modelId="{2E4744E5-3C88-4A36-AD0C-4D698E65DFA7}" type="presOf" srcId="{8B17F330-FED8-4605-ABBE-E63DCC0DFF86}" destId="{4F6EA857-C638-4A8C-A1DD-8A7364409043}" srcOrd="1" destOrd="0" presId="urn:microsoft.com/office/officeart/2005/8/layout/process2"/>
    <dgm:cxn modelId="{50A885EF-1838-461D-A309-A6CBAC0132DB}" type="presOf" srcId="{0ACC3E91-4056-47E1-905B-4D95C74147FD}" destId="{E60F2836-9BE8-4257-98E4-5C63FADBF55B}" srcOrd="0" destOrd="0" presId="urn:microsoft.com/office/officeart/2005/8/layout/process2"/>
    <dgm:cxn modelId="{A52FE5FD-32EF-4ACE-83BE-0CD52B9ACEFD}" type="presOf" srcId="{4A497BE3-DA8B-439E-9CBF-24B9D2F9F6FF}" destId="{BB41ABD2-466C-41F3-ADA0-ADF9F903C1ED}" srcOrd="0" destOrd="0" presId="urn:microsoft.com/office/officeart/2005/8/layout/process2"/>
    <dgm:cxn modelId="{578E2A6E-F0F4-4E73-B72B-D1E7ED7B38C6}" type="presParOf" srcId="{3BBA7CB0-6F4E-4419-B964-53B20BB13442}" destId="{967B5E72-F505-4A56-A40D-068735A3F87E}" srcOrd="0" destOrd="0" presId="urn:microsoft.com/office/officeart/2005/8/layout/process2"/>
    <dgm:cxn modelId="{5A028681-3A3A-4F34-9012-F3829A2ADA3D}" type="presParOf" srcId="{3BBA7CB0-6F4E-4419-B964-53B20BB13442}" destId="{E60F2836-9BE8-4257-98E4-5C63FADBF55B}" srcOrd="1" destOrd="0" presId="urn:microsoft.com/office/officeart/2005/8/layout/process2"/>
    <dgm:cxn modelId="{ED615901-86E2-441B-B8D4-F8F9BF7F46CF}" type="presParOf" srcId="{E60F2836-9BE8-4257-98E4-5C63FADBF55B}" destId="{2F63B3CC-C01C-43DC-8E8D-4C7621EE140C}" srcOrd="0" destOrd="0" presId="urn:microsoft.com/office/officeart/2005/8/layout/process2"/>
    <dgm:cxn modelId="{D6A8F478-4D1D-42E0-8011-650AA098FB69}" type="presParOf" srcId="{3BBA7CB0-6F4E-4419-B964-53B20BB13442}" destId="{BE0101ED-0A39-4FC1-ABF4-F50487E108FB}" srcOrd="2" destOrd="0" presId="urn:microsoft.com/office/officeart/2005/8/layout/process2"/>
    <dgm:cxn modelId="{A927B904-F8A2-47A5-BBBE-FC2158C3DC4D}" type="presParOf" srcId="{3BBA7CB0-6F4E-4419-B964-53B20BB13442}" destId="{14AC6242-998B-4719-A515-E52F2A98C8C4}" srcOrd="3" destOrd="0" presId="urn:microsoft.com/office/officeart/2005/8/layout/process2"/>
    <dgm:cxn modelId="{04569622-E86F-46A3-8695-0B072F3BE8C1}" type="presParOf" srcId="{14AC6242-998B-4719-A515-E52F2A98C8C4}" destId="{4F6EA857-C638-4A8C-A1DD-8A7364409043}" srcOrd="0" destOrd="0" presId="urn:microsoft.com/office/officeart/2005/8/layout/process2"/>
    <dgm:cxn modelId="{00AD148F-2388-464E-8748-A61AE7D8A818}" type="presParOf" srcId="{3BBA7CB0-6F4E-4419-B964-53B20BB13442}" destId="{BB41ABD2-466C-41F3-ADA0-ADF9F903C1ED}" srcOrd="4" destOrd="0" presId="urn:microsoft.com/office/officeart/2005/8/layout/process2"/>
    <dgm:cxn modelId="{2B436157-74D4-4A89-A42F-B3B39C516FE8}" type="presParOf" srcId="{3BBA7CB0-6F4E-4419-B964-53B20BB13442}" destId="{63886550-717C-4870-B411-6AEEBED8CE74}" srcOrd="5" destOrd="0" presId="urn:microsoft.com/office/officeart/2005/8/layout/process2"/>
    <dgm:cxn modelId="{D3A6543C-961F-45AF-8B7D-646C1D07E3C6}" type="presParOf" srcId="{63886550-717C-4870-B411-6AEEBED8CE74}" destId="{9AB4C9CC-842B-4D81-A538-417E538368AD}" srcOrd="0" destOrd="0" presId="urn:microsoft.com/office/officeart/2005/8/layout/process2"/>
    <dgm:cxn modelId="{0767AE15-8B17-4604-936D-FE3AA0903630}" type="presParOf" srcId="{3BBA7CB0-6F4E-4419-B964-53B20BB13442}" destId="{1389E595-0700-48AD-9AF0-0B549A6FEFB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B5E72-F505-4A56-A40D-068735A3F87E}">
      <dsp:nvSpPr>
        <dsp:cNvPr id="0" name=""/>
        <dsp:cNvSpPr/>
      </dsp:nvSpPr>
      <dsp:spPr>
        <a:xfrm>
          <a:off x="912981" y="3893"/>
          <a:ext cx="2895114" cy="723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Production</a:t>
          </a:r>
        </a:p>
      </dsp:txBody>
      <dsp:txXfrm>
        <a:off x="934180" y="25092"/>
        <a:ext cx="2852716" cy="681380"/>
      </dsp:txXfrm>
    </dsp:sp>
    <dsp:sp modelId="{E60F2836-9BE8-4257-98E4-5C63FADBF55B}">
      <dsp:nvSpPr>
        <dsp:cNvPr id="0" name=""/>
        <dsp:cNvSpPr/>
      </dsp:nvSpPr>
      <dsp:spPr>
        <a:xfrm rot="5400000">
          <a:off x="2224830" y="745766"/>
          <a:ext cx="271416" cy="32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 rot="-5400000">
        <a:off x="2262829" y="772908"/>
        <a:ext cx="195420" cy="189991"/>
      </dsp:txXfrm>
    </dsp:sp>
    <dsp:sp modelId="{BE0101ED-0A39-4FC1-ABF4-F50487E108FB}">
      <dsp:nvSpPr>
        <dsp:cNvPr id="0" name=""/>
        <dsp:cNvSpPr/>
      </dsp:nvSpPr>
      <dsp:spPr>
        <a:xfrm>
          <a:off x="912981" y="1089561"/>
          <a:ext cx="2895114" cy="723778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Transformation industrie agro-alimentaire / artisanat</a:t>
          </a:r>
        </a:p>
      </dsp:txBody>
      <dsp:txXfrm>
        <a:off x="934180" y="1110760"/>
        <a:ext cx="2852716" cy="681380"/>
      </dsp:txXfrm>
    </dsp:sp>
    <dsp:sp modelId="{14AC6242-998B-4719-A515-E52F2A98C8C4}">
      <dsp:nvSpPr>
        <dsp:cNvPr id="0" name=""/>
        <dsp:cNvSpPr/>
      </dsp:nvSpPr>
      <dsp:spPr>
        <a:xfrm rot="5400000">
          <a:off x="2224830" y="1831434"/>
          <a:ext cx="271416" cy="32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 rot="-5400000">
        <a:off x="2262829" y="1858576"/>
        <a:ext cx="195420" cy="189991"/>
      </dsp:txXfrm>
    </dsp:sp>
    <dsp:sp modelId="{BB41ABD2-466C-41F3-ADA0-ADF9F903C1ED}">
      <dsp:nvSpPr>
        <dsp:cNvPr id="0" name=""/>
        <dsp:cNvSpPr/>
      </dsp:nvSpPr>
      <dsp:spPr>
        <a:xfrm>
          <a:off x="912981" y="2175229"/>
          <a:ext cx="2895114" cy="723778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Grande distribution ou commerces de proximité</a:t>
          </a:r>
        </a:p>
      </dsp:txBody>
      <dsp:txXfrm>
        <a:off x="934180" y="2196428"/>
        <a:ext cx="2852716" cy="681380"/>
      </dsp:txXfrm>
    </dsp:sp>
    <dsp:sp modelId="{63886550-717C-4870-B411-6AEEBED8CE74}">
      <dsp:nvSpPr>
        <dsp:cNvPr id="0" name=""/>
        <dsp:cNvSpPr/>
      </dsp:nvSpPr>
      <dsp:spPr>
        <a:xfrm rot="5400000">
          <a:off x="2224830" y="2917102"/>
          <a:ext cx="271416" cy="325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 rot="-5400000">
        <a:off x="2262829" y="2944244"/>
        <a:ext cx="195420" cy="189991"/>
      </dsp:txXfrm>
    </dsp:sp>
    <dsp:sp modelId="{1389E595-0700-48AD-9AF0-0B549A6FEFB6}">
      <dsp:nvSpPr>
        <dsp:cNvPr id="0" name=""/>
        <dsp:cNvSpPr/>
      </dsp:nvSpPr>
      <dsp:spPr>
        <a:xfrm>
          <a:off x="912981" y="3260897"/>
          <a:ext cx="2895114" cy="72377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Consommation en foyer, restauration collective, restauration commerciale</a:t>
          </a:r>
        </a:p>
      </dsp:txBody>
      <dsp:txXfrm>
        <a:off x="934180" y="3282096"/>
        <a:ext cx="2852716" cy="68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D23E-DB65-4A8E-BDE9-827F3AB09D8E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CDC06-658B-49F0-BDA0-C4838AA71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9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E2D17-853C-43E4-B51A-3578EFA5318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58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Document cadre :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document « Alimentation et environnement / Champs d'actions pour les professionnels »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E2D17-853C-43E4-B51A-3578EFA531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02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E2D17-853C-43E4-B51A-3578EFA531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5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E2D17-853C-43E4-B51A-3578EFA531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35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E2D17-853C-43E4-B51A-3578EFA531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1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E2D17-853C-43E4-B51A-3578EFA531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9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6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12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237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469035" y="1"/>
            <a:ext cx="317500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0469035" y="1903415"/>
            <a:ext cx="317500" cy="357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529446"/>
            <a:ext cx="11568608" cy="2115579"/>
          </a:xfrm>
        </p:spPr>
        <p:txBody>
          <a:bodyPr anchor="ctr"/>
          <a:lstStyle>
            <a:lvl1pPr algn="r">
              <a:defRPr sz="4000" b="1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BBF2-23A3-4714-BC85-2C214AA6DDCE}" type="datetime1">
              <a:rPr lang="fr-FR" smtClean="0"/>
              <a:pPr>
                <a:defRPr/>
              </a:pPr>
              <a:t>21/02/2018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2246489"/>
          </a:xfrm>
          <a:prstGeom prst="rect">
            <a:avLst/>
          </a:prstGeom>
        </p:spPr>
      </p:pic>
      <p:pic>
        <p:nvPicPr>
          <p:cNvPr id="18" name="Picture 23" descr="E:\Users\yparc\Google Drive\TRANSFERT\pour Yann\img_pour_site_perso_18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8" y="6319124"/>
            <a:ext cx="2112225" cy="49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TRANSFERT\pour Yann\img_pour_site_38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5" y="6165304"/>
            <a:ext cx="764052" cy="569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982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469035" y="1"/>
            <a:ext cx="317500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469035" y="1903415"/>
            <a:ext cx="317500" cy="357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529446"/>
            <a:ext cx="11568608" cy="2115579"/>
          </a:xfrm>
        </p:spPr>
        <p:txBody>
          <a:bodyPr anchor="ctr"/>
          <a:lstStyle>
            <a:lvl1pPr algn="r">
              <a:defRPr sz="4000" b="1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BBF2-23A3-4714-BC85-2C214AA6DDC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2246489"/>
          </a:xfrm>
          <a:prstGeom prst="rect">
            <a:avLst/>
          </a:prstGeom>
        </p:spPr>
      </p:pic>
      <p:pic>
        <p:nvPicPr>
          <p:cNvPr id="18" name="Picture 23" descr="E:\Users\yparc\Google Drive\TRANSFERT\pour Yann\img_pour_site_perso_18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8" y="6319124"/>
            <a:ext cx="2112225" cy="49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TRANSFERT\pour Yann\img_pour_site_38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5" y="6165304"/>
            <a:ext cx="764052" cy="569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273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102393753" y="93297377"/>
            <a:ext cx="8953500" cy="10728325"/>
            <a:chOff x="104315650" y="104832150"/>
            <a:chExt cx="6716003" cy="107280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04315650" y="104832150"/>
              <a:ext cx="4896490" cy="10728000"/>
              <a:chOff x="104315650" y="104832150"/>
              <a:chExt cx="4896490" cy="10728000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106403485" y="104832150"/>
                <a:ext cx="1800460" cy="10728000"/>
              </a:xfrm>
              <a:prstGeom prst="rect">
                <a:avLst/>
              </a:prstGeom>
              <a:solidFill>
                <a:srgbClr val="983222"/>
              </a:solidFill>
              <a:ln>
                <a:noFill/>
              </a:ln>
              <a:extLst/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107384688" y="105335373"/>
                <a:ext cx="1584532" cy="1584277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06403485" y="110702547"/>
                <a:ext cx="1871908" cy="4824267"/>
              </a:xfrm>
              <a:prstGeom prst="rect">
                <a:avLst/>
              </a:prstGeom>
              <a:solidFill>
                <a:srgbClr val="CC3300"/>
              </a:solidFill>
              <a:ln w="9525" algn="in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11" name="Picture 7" descr="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4380" t="2377"/>
              <a:stretch>
                <a:fillRect/>
              </a:stretch>
            </p:blipFill>
            <p:spPr bwMode="auto">
              <a:xfrm>
                <a:off x="106403650" y="110702900"/>
                <a:ext cx="1898964" cy="48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06403485" y="104832150"/>
                <a:ext cx="2808655" cy="10694664"/>
              </a:xfrm>
              <a:prstGeom prst="rect">
                <a:avLst/>
              </a:prstGeom>
              <a:solidFill>
                <a:srgbClr val="CC3300"/>
              </a:solidFill>
              <a:ln w="9525" algn="in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06332039" y="110918441"/>
                <a:ext cx="935159" cy="576246"/>
              </a:xfrm>
              <a:custGeom>
                <a:avLst/>
                <a:gdLst>
                  <a:gd name="T0" fmla="*/ 0 w 936000"/>
                  <a:gd name="T1" fmla="*/ 585922 h 576000"/>
                  <a:gd name="T2" fmla="*/ 416743 w 936000"/>
                  <a:gd name="T3" fmla="*/ 585922 h 576000"/>
                  <a:gd name="T4" fmla="*/ 902944 w 936000"/>
                  <a:gd name="T5" fmla="*/ 0 h 576000"/>
                  <a:gd name="T6" fmla="*/ 208371 w 936000"/>
                  <a:gd name="T7" fmla="*/ 0 h 576000"/>
                  <a:gd name="T8" fmla="*/ 0 w 936000"/>
                  <a:gd name="T9" fmla="*/ 585922 h 576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6000" h="576000">
                    <a:moveTo>
                      <a:pt x="0" y="576000"/>
                    </a:moveTo>
                    <a:lnTo>
                      <a:pt x="432000" y="576000"/>
                    </a:lnTo>
                    <a:lnTo>
                      <a:pt x="936000" y="0"/>
                    </a:lnTo>
                    <a:lnTo>
                      <a:pt x="216000" y="0"/>
                    </a:lnTo>
                    <a:lnTo>
                      <a:pt x="0" y="576000"/>
                    </a:lnTo>
                    <a:close/>
                  </a:path>
                </a:pathLst>
              </a:custGeom>
              <a:solidFill>
                <a:srgbClr val="983222"/>
              </a:solidFill>
              <a:ln w="9525" cap="flat" cmpd="sng">
                <a:solidFill>
                  <a:srgbClr val="983222"/>
                </a:solidFill>
                <a:prstDash val="solid"/>
                <a:round/>
                <a:headEnd/>
                <a:tailEnd/>
              </a:ln>
            </p:spPr>
            <p:txBody>
              <a:bodyPr lIns="36576" tIns="36576" rIns="36576" bIns="36576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06149452" y="112520180"/>
                <a:ext cx="935160" cy="431787"/>
              </a:xfrm>
              <a:prstGeom prst="rect">
                <a:avLst/>
              </a:prstGeom>
              <a:solidFill>
                <a:srgbClr val="983222"/>
              </a:solidFill>
              <a:ln w="31750" algn="in">
                <a:solidFill>
                  <a:srgbClr val="983222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06149452" y="113223421"/>
                <a:ext cx="935160" cy="431787"/>
              </a:xfrm>
              <a:prstGeom prst="rect">
                <a:avLst/>
              </a:prstGeom>
              <a:solidFill>
                <a:srgbClr val="983222"/>
              </a:solidFill>
              <a:ln w="31750" algn="in">
                <a:solidFill>
                  <a:srgbClr val="983222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106149452" y="113871101"/>
                <a:ext cx="935160" cy="431787"/>
              </a:xfrm>
              <a:prstGeom prst="rect">
                <a:avLst/>
              </a:prstGeom>
              <a:solidFill>
                <a:srgbClr val="983222"/>
              </a:solidFill>
              <a:ln w="31750" algn="in">
                <a:solidFill>
                  <a:srgbClr val="983222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04315650" y="108615048"/>
                <a:ext cx="2087835" cy="69117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106403485" y="109511958"/>
                <a:ext cx="2808655" cy="86357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36576" tIns="36576" rIns="36576" bIns="36576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erlin Sans FB" pitchFamily="34" charset="0"/>
                    <a:ea typeface="+mn-ea"/>
                    <a:cs typeface="Arial" charset="0"/>
                  </a:rPr>
                  <a:t>CAFOC</a:t>
                </a:r>
                <a:r>
                  <a:rPr kumimoji="0" lang="fr-FR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erlin Sans FB" pitchFamily="34" charset="0"/>
                    <a:ea typeface="+mn-ea"/>
                    <a:cs typeface="Arial" charset="0"/>
                  </a:rPr>
                  <a:t> de Nantes</a:t>
                </a: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106403485" y="110340608"/>
                <a:ext cx="1513086" cy="0"/>
              </a:xfrm>
              <a:prstGeom prst="line">
                <a:avLst/>
              </a:prstGeom>
              <a:noFill/>
              <a:ln w="635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6576" tIns="36576" rIns="36576" bIns="36576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" name="Oval 16"/>
            <p:cNvSpPr>
              <a:spLocks noChangeArrowheads="1"/>
            </p:cNvSpPr>
            <p:nvPr/>
          </p:nvSpPr>
          <p:spPr bwMode="auto">
            <a:xfrm>
              <a:off x="107424381" y="104976609"/>
              <a:ext cx="3599333" cy="3598753"/>
            </a:xfrm>
            <a:prstGeom prst="ellipse">
              <a:avLst/>
            </a:prstGeom>
            <a:noFill/>
            <a:ln w="381000" algn="in">
              <a:solidFill>
                <a:srgbClr val="983222"/>
              </a:solidFill>
              <a:round/>
              <a:headEnd/>
              <a:tailEnd/>
            </a:ln>
            <a:extLst/>
          </p:spPr>
          <p:txBody>
            <a:bodyPr lIns="36576" tIns="36576" rIns="36576" bIns="36576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09231193" y="104832150"/>
              <a:ext cx="1800460" cy="3743212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90061" y="2130427"/>
            <a:ext cx="9187543" cy="1470025"/>
          </a:xfrm>
        </p:spPr>
        <p:txBody>
          <a:bodyPr/>
          <a:lstStyle>
            <a:lvl1pPr marL="571486" indent="-571486" algn="l">
              <a:buSzPct val="130000"/>
              <a:buFontTx/>
              <a:buBlip>
                <a:blip r:embed="rId3"/>
              </a:buBlip>
              <a:defRPr>
                <a:solidFill>
                  <a:srgbClr val="09509E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524500" y="-1643062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A3C1-708F-4C8A-A065-8DDB9A782EE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08417" y="4251374"/>
            <a:ext cx="8231120" cy="1316185"/>
          </a:xfrm>
        </p:spPr>
        <p:txBody>
          <a:bodyPr/>
          <a:lstStyle>
            <a:lvl1pPr marL="457189" indent="-457189" algn="l">
              <a:buSzPct val="130000"/>
              <a:buFontTx/>
              <a:buBlip>
                <a:blip r:embed="rId4"/>
              </a:buBlip>
              <a:defRPr>
                <a:solidFill>
                  <a:srgbClr val="0099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pic>
        <p:nvPicPr>
          <p:cNvPr id="27" name="Picture 23" descr="E:\Users\yparc\Google Drive\TRANSFERT\pour Yann\img_pour_site_perso_18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062" y="292646"/>
            <a:ext cx="3695599" cy="8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3" descr="E:\Users\yparc\Google Drive\TRANSFERT\pour Yann\img_pour_site_perso_18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63" y="292646"/>
            <a:ext cx="3695599" cy="8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img_reponse_appel_offre8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14456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66" y="3251200"/>
            <a:ext cx="823385" cy="3571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1">
                <a:solidFill>
                  <a:srgbClr val="00B0F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BF08E9-7057-4A5A-A37F-BF81116F456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23" name="Connecteur droit 22"/>
          <p:cNvCxnSpPr/>
          <p:nvPr userDrawn="1"/>
        </p:nvCxnSpPr>
        <p:spPr>
          <a:xfrm flipH="1">
            <a:off x="2351584" y="1340768"/>
            <a:ext cx="984041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D:\TRANSFERT\pour Yann\img_pour_site_38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12493" y="6165304"/>
            <a:ext cx="764052" cy="569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8498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1531" y="274639"/>
            <a:ext cx="9985109" cy="634082"/>
          </a:xfrm>
        </p:spPr>
        <p:txBody>
          <a:bodyPr lIns="0" tIns="0" rIns="0" bIns="0">
            <a:normAutofit/>
          </a:bodyPr>
          <a:lstStyle>
            <a:lvl1pPr>
              <a:defRPr sz="4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1531" y="1340770"/>
            <a:ext cx="9985109" cy="4785395"/>
          </a:xfrm>
        </p:spPr>
        <p:txBody>
          <a:bodyPr/>
          <a:lstStyle>
            <a:lvl1pPr marL="342892" indent="-342892">
              <a:buClr>
                <a:srgbClr val="444444"/>
              </a:buClr>
              <a:buSzPct val="100000"/>
              <a:buFont typeface="Wingdings" panose="05000000000000000000" pitchFamily="2" charset="2"/>
              <a:buChar char="ü"/>
              <a:defRPr lang="fr-FR" sz="2800" b="1" kern="1200" dirty="0" smtClean="0">
                <a:solidFill>
                  <a:srgbClr val="09509E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1799" indent="-342892">
              <a:buClr>
                <a:srgbClr val="09509E"/>
              </a:buClr>
              <a:buFont typeface="Calibri" panose="020F0502020204030204" pitchFamily="34" charset="0"/>
              <a:buChar char="›"/>
              <a:tabLst>
                <a:tab pos="623873" algn="l"/>
              </a:tabLst>
              <a:defRPr lang="fr-FR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707" indent="-268281">
              <a:buClr>
                <a:srgbClr val="444444"/>
              </a:buClr>
              <a:buFont typeface="Calibri" panose="020F0502020204030204" pitchFamily="34" charset="0"/>
              <a:buChar char="»"/>
              <a:tabLst/>
              <a:defRPr sz="2000" b="1">
                <a:solidFill>
                  <a:srgbClr val="09509E"/>
                </a:solidFill>
              </a:defRPr>
            </a:lvl3pPr>
            <a:lvl4pPr marL="1076298" indent="-355591">
              <a:buClr>
                <a:srgbClr val="09509E"/>
              </a:buClr>
              <a:defRPr b="1"/>
            </a:lvl4pPr>
            <a:lvl5pPr marL="1430303" indent="-354005">
              <a:defRPr sz="1800" b="1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marL="457189" lvl="1" algn="l" defTabSz="914378" rtl="0" eaLnBrk="1" latinLnBrk="0" hangingPunct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img_reponse_appel_offre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14456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8466" y="3251200"/>
            <a:ext cx="823385" cy="35718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rgbClr val="00B0F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F08E9-7057-4A5A-A37F-BF81116F456F}" type="slidenum">
              <a:rPr kumimoji="0" lang="fr-FR" sz="2800" b="1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 flipH="1">
            <a:off x="2351584" y="1124744"/>
            <a:ext cx="984041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TRANSFERT\pour Yann\img_pour_site_3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8557" y="6237312"/>
            <a:ext cx="764052" cy="569586"/>
          </a:xfrm>
          <a:prstGeom prst="rect">
            <a:avLst/>
          </a:prstGeom>
          <a:noFill/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34" y="6292235"/>
            <a:ext cx="1920212" cy="44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98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EFA6-14D9-454F-9D43-252E4A8ECDF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2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E121-8205-4739-B505-9D18082F1C5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51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D92-2FF1-4D5C-B030-23BAB2150E2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26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33AB-EFAE-4150-8D9A-7005EA31129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186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30F6-C2BD-47B7-B616-CA980F9942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8294-1F95-4970-8075-4DFC924A535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8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1520-271C-4D12-BA4F-A2C9469F741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86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ECF8-F4D9-4F43-BF6C-91B6FCE74EF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12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C079-D1F9-4807-BC7D-7FFE0CFC3AF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42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1B-48AE-4B5B-BC00-7B8183F9894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30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C27-16D8-4002-BC93-1E92302C9DE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951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22"/>
          <p:cNvGrpSpPr>
            <a:grpSpLocks/>
          </p:cNvGrpSpPr>
          <p:nvPr userDrawn="1"/>
        </p:nvGrpSpPr>
        <p:grpSpPr bwMode="auto">
          <a:xfrm>
            <a:off x="-2472266" y="2187575"/>
            <a:ext cx="1763183" cy="1570038"/>
            <a:chOff x="-8429700" y="142852"/>
            <a:chExt cx="2286000" cy="2714644"/>
          </a:xfrm>
        </p:grpSpPr>
        <p:sp>
          <p:nvSpPr>
            <p:cNvPr id="5" name="Ellipse 4"/>
            <p:cNvSpPr/>
            <p:nvPr userDrawn="1"/>
          </p:nvSpPr>
          <p:spPr>
            <a:xfrm>
              <a:off x="-8429700" y="356949"/>
              <a:ext cx="2286000" cy="2286450"/>
            </a:xfrm>
            <a:prstGeom prst="ellipse">
              <a:avLst/>
            </a:prstGeom>
            <a:noFill/>
            <a:ln w="203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-7430775" y="142852"/>
              <a:ext cx="288151" cy="428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-7430775" y="2429302"/>
              <a:ext cx="288151" cy="428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orme libre 7"/>
            <p:cNvSpPr/>
            <p:nvPr userDrawn="1"/>
          </p:nvSpPr>
          <p:spPr>
            <a:xfrm>
              <a:off x="-7817722" y="1605851"/>
              <a:ext cx="971482" cy="620333"/>
            </a:xfrm>
            <a:custGeom>
              <a:avLst/>
              <a:gdLst>
                <a:gd name="connsiteX0" fmla="*/ 6980 w 970241"/>
                <a:gd name="connsiteY0" fmla="*/ 0 h 621234"/>
                <a:gd name="connsiteX1" fmla="*/ 0 w 970241"/>
                <a:gd name="connsiteY1" fmla="*/ 188464 h 621234"/>
                <a:gd name="connsiteX2" fmla="*/ 48861 w 970241"/>
                <a:gd name="connsiteY2" fmla="*/ 335047 h 621234"/>
                <a:gd name="connsiteX3" fmla="*/ 125643 w 970241"/>
                <a:gd name="connsiteY3" fmla="*/ 481631 h 621234"/>
                <a:gd name="connsiteX4" fmla="*/ 244305 w 970241"/>
                <a:gd name="connsiteY4" fmla="*/ 614254 h 621234"/>
                <a:gd name="connsiteX5" fmla="*/ 718956 w 970241"/>
                <a:gd name="connsiteY5" fmla="*/ 621234 h 621234"/>
                <a:gd name="connsiteX6" fmla="*/ 823658 w 970241"/>
                <a:gd name="connsiteY6" fmla="*/ 502571 h 621234"/>
                <a:gd name="connsiteX7" fmla="*/ 907420 w 970241"/>
                <a:gd name="connsiteY7" fmla="*/ 362968 h 621234"/>
                <a:gd name="connsiteX8" fmla="*/ 970241 w 970241"/>
                <a:gd name="connsiteY8" fmla="*/ 209405 h 621234"/>
                <a:gd name="connsiteX9" fmla="*/ 956281 w 970241"/>
                <a:gd name="connsiteY9" fmla="*/ 48861 h 621234"/>
                <a:gd name="connsiteX10" fmla="*/ 942321 w 970241"/>
                <a:gd name="connsiteY10" fmla="*/ 6980 h 621234"/>
                <a:gd name="connsiteX11" fmla="*/ 6980 w 970241"/>
                <a:gd name="connsiteY11" fmla="*/ 0 h 6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0241" h="621234">
                  <a:moveTo>
                    <a:pt x="6980" y="0"/>
                  </a:moveTo>
                  <a:lnTo>
                    <a:pt x="0" y="188464"/>
                  </a:lnTo>
                  <a:cubicBezTo>
                    <a:pt x="49567" y="344245"/>
                    <a:pt x="48861" y="395745"/>
                    <a:pt x="48861" y="335047"/>
                  </a:cubicBezTo>
                  <a:lnTo>
                    <a:pt x="125643" y="481631"/>
                  </a:lnTo>
                  <a:lnTo>
                    <a:pt x="244305" y="614254"/>
                  </a:lnTo>
                  <a:lnTo>
                    <a:pt x="718956" y="621234"/>
                  </a:lnTo>
                  <a:lnTo>
                    <a:pt x="823658" y="502571"/>
                  </a:lnTo>
                  <a:cubicBezTo>
                    <a:pt x="908662" y="367981"/>
                    <a:pt x="907420" y="422235"/>
                    <a:pt x="907420" y="362968"/>
                  </a:cubicBezTo>
                  <a:cubicBezTo>
                    <a:pt x="964432" y="213310"/>
                    <a:pt x="926289" y="253357"/>
                    <a:pt x="970241" y="209405"/>
                  </a:cubicBezTo>
                  <a:lnTo>
                    <a:pt x="956281" y="48861"/>
                  </a:lnTo>
                  <a:lnTo>
                    <a:pt x="942321" y="6980"/>
                  </a:lnTo>
                  <a:lnTo>
                    <a:pt x="6980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Ellipse 8"/>
            <p:cNvSpPr/>
            <p:nvPr userDrawn="1"/>
          </p:nvSpPr>
          <p:spPr>
            <a:xfrm>
              <a:off x="-6818797" y="1677216"/>
              <a:ext cx="142704" cy="142731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orme libre 9"/>
            <p:cNvSpPr/>
            <p:nvPr userDrawn="1"/>
          </p:nvSpPr>
          <p:spPr>
            <a:xfrm>
              <a:off x="-7482918" y="1185890"/>
              <a:ext cx="76840" cy="321147"/>
            </a:xfrm>
            <a:custGeom>
              <a:avLst/>
              <a:gdLst>
                <a:gd name="connsiteX0" fmla="*/ 40718 w 75619"/>
                <a:gd name="connsiteY0" fmla="*/ 321087 h 321087"/>
                <a:gd name="connsiteX1" fmla="*/ 5817 w 75619"/>
                <a:gd name="connsiteY1" fmla="*/ 167524 h 321087"/>
                <a:gd name="connsiteX2" fmla="*/ 75619 w 75619"/>
                <a:gd name="connsiteY2" fmla="*/ 0 h 32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619" h="321087">
                  <a:moveTo>
                    <a:pt x="40718" y="321087"/>
                  </a:moveTo>
                  <a:cubicBezTo>
                    <a:pt x="20359" y="271062"/>
                    <a:pt x="0" y="221038"/>
                    <a:pt x="5817" y="167524"/>
                  </a:cubicBezTo>
                  <a:cubicBezTo>
                    <a:pt x="11634" y="114010"/>
                    <a:pt x="43626" y="57005"/>
                    <a:pt x="75619" y="0"/>
                  </a:cubicBezTo>
                </a:path>
              </a:pathLst>
            </a:custGeom>
            <a:ln w="762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orme libre 10"/>
            <p:cNvSpPr/>
            <p:nvPr userDrawn="1"/>
          </p:nvSpPr>
          <p:spPr>
            <a:xfrm>
              <a:off x="-7348446" y="823571"/>
              <a:ext cx="104283" cy="650527"/>
            </a:xfrm>
            <a:custGeom>
              <a:avLst/>
              <a:gdLst>
                <a:gd name="connsiteX0" fmla="*/ 67475 w 103538"/>
                <a:gd name="connsiteY0" fmla="*/ 0 h 649155"/>
                <a:gd name="connsiteX1" fmla="*/ 4653 w 103538"/>
                <a:gd name="connsiteY1" fmla="*/ 188464 h 649155"/>
                <a:gd name="connsiteX2" fmla="*/ 95395 w 103538"/>
                <a:gd name="connsiteY2" fmla="*/ 446730 h 649155"/>
                <a:gd name="connsiteX3" fmla="*/ 53514 w 103538"/>
                <a:gd name="connsiteY3" fmla="*/ 621234 h 649155"/>
                <a:gd name="connsiteX4" fmla="*/ 46534 w 103538"/>
                <a:gd name="connsiteY4" fmla="*/ 614253 h 649155"/>
                <a:gd name="connsiteX5" fmla="*/ 46534 w 103538"/>
                <a:gd name="connsiteY5" fmla="*/ 614253 h 649155"/>
                <a:gd name="connsiteX6" fmla="*/ 46534 w 103538"/>
                <a:gd name="connsiteY6" fmla="*/ 621234 h 64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38" h="649155">
                  <a:moveTo>
                    <a:pt x="67475" y="0"/>
                  </a:moveTo>
                  <a:cubicBezTo>
                    <a:pt x="33737" y="57004"/>
                    <a:pt x="0" y="114009"/>
                    <a:pt x="4653" y="188464"/>
                  </a:cubicBezTo>
                  <a:cubicBezTo>
                    <a:pt x="9306" y="262919"/>
                    <a:pt x="87251" y="374602"/>
                    <a:pt x="95395" y="446730"/>
                  </a:cubicBezTo>
                  <a:cubicBezTo>
                    <a:pt x="103538" y="518858"/>
                    <a:pt x="61658" y="593313"/>
                    <a:pt x="53514" y="621234"/>
                  </a:cubicBezTo>
                  <a:cubicBezTo>
                    <a:pt x="45370" y="649155"/>
                    <a:pt x="46534" y="614253"/>
                    <a:pt x="46534" y="614253"/>
                  </a:cubicBezTo>
                  <a:lnTo>
                    <a:pt x="46534" y="614253"/>
                  </a:lnTo>
                  <a:lnTo>
                    <a:pt x="46534" y="621234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orme libre 11"/>
            <p:cNvSpPr/>
            <p:nvPr userDrawn="1"/>
          </p:nvSpPr>
          <p:spPr>
            <a:xfrm>
              <a:off x="-7192022" y="664371"/>
              <a:ext cx="115261" cy="639548"/>
            </a:xfrm>
            <a:custGeom>
              <a:avLst/>
              <a:gdLst>
                <a:gd name="connsiteX0" fmla="*/ 44208 w 114009"/>
                <a:gd name="connsiteY0" fmla="*/ 642174 h 642174"/>
                <a:gd name="connsiteX1" fmla="*/ 107029 w 114009"/>
                <a:gd name="connsiteY1" fmla="*/ 495590 h 642174"/>
                <a:gd name="connsiteX2" fmla="*/ 2327 w 114009"/>
                <a:gd name="connsiteY2" fmla="*/ 174503 h 642174"/>
                <a:gd name="connsiteX3" fmla="*/ 93069 w 114009"/>
                <a:gd name="connsiteY3" fmla="*/ 0 h 64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009" h="642174">
                  <a:moveTo>
                    <a:pt x="44208" y="642174"/>
                  </a:moveTo>
                  <a:cubicBezTo>
                    <a:pt x="79108" y="607854"/>
                    <a:pt x="114009" y="573535"/>
                    <a:pt x="107029" y="495590"/>
                  </a:cubicBezTo>
                  <a:cubicBezTo>
                    <a:pt x="100049" y="417645"/>
                    <a:pt x="4654" y="257101"/>
                    <a:pt x="2327" y="174503"/>
                  </a:cubicBezTo>
                  <a:cubicBezTo>
                    <a:pt x="0" y="91905"/>
                    <a:pt x="46534" y="45952"/>
                    <a:pt x="93069" y="0"/>
                  </a:cubicBezTo>
                </a:path>
              </a:pathLst>
            </a:custGeom>
            <a:ln w="762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" name="Groupe 33"/>
          <p:cNvGrpSpPr>
            <a:grpSpLocks/>
          </p:cNvGrpSpPr>
          <p:nvPr userDrawn="1"/>
        </p:nvGrpSpPr>
        <p:grpSpPr bwMode="auto">
          <a:xfrm>
            <a:off x="-2472266" y="252414"/>
            <a:ext cx="1763183" cy="1570037"/>
            <a:chOff x="-5396049" y="288882"/>
            <a:chExt cx="2286000" cy="2714644"/>
          </a:xfrm>
        </p:grpSpPr>
        <p:sp>
          <p:nvSpPr>
            <p:cNvPr id="14" name="Ellipse 13"/>
            <p:cNvSpPr/>
            <p:nvPr userDrawn="1"/>
          </p:nvSpPr>
          <p:spPr>
            <a:xfrm>
              <a:off x="-5396049" y="502979"/>
              <a:ext cx="2286000" cy="2286449"/>
            </a:xfrm>
            <a:prstGeom prst="ellipse">
              <a:avLst/>
            </a:prstGeom>
            <a:noFill/>
            <a:ln w="203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4397124" y="288882"/>
              <a:ext cx="288151" cy="4281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-4397124" y="2575331"/>
              <a:ext cx="288151" cy="4281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-4421824" y="1309962"/>
              <a:ext cx="337550" cy="98814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Ellipse 17"/>
            <p:cNvSpPr/>
            <p:nvPr userDrawn="1"/>
          </p:nvSpPr>
          <p:spPr>
            <a:xfrm>
              <a:off x="-4435544" y="763738"/>
              <a:ext cx="364991" cy="36506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8D09-78F9-478C-8768-6923FE6AF53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14502" y="2"/>
            <a:ext cx="1012143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23" name="Picture 7" descr="img_reponse_appel_offre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14456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66" y="3251200"/>
            <a:ext cx="823385" cy="3571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1">
                <a:solidFill>
                  <a:srgbClr val="00B0F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BF08E9-7057-4A5A-A37F-BF81116F456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5" name="Espace réservé du texte 2"/>
          <p:cNvSpPr>
            <a:spLocks noGrp="1"/>
          </p:cNvSpPr>
          <p:nvPr>
            <p:ph idx="11"/>
          </p:nvPr>
        </p:nvSpPr>
        <p:spPr>
          <a:xfrm>
            <a:off x="1638798" y="1494633"/>
            <a:ext cx="101731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839" indent="-450839">
              <a:buClr>
                <a:srgbClr val="595959"/>
              </a:buClr>
              <a:defRPr sz="2800"/>
            </a:lvl1pPr>
            <a:lvl2pP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defRPr sz="1800"/>
            </a:lvl4pPr>
            <a:lvl5pPr>
              <a:buClr>
                <a:srgbClr val="595959"/>
              </a:buClr>
              <a:defRPr sz="16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636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0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5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3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9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58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40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502B-7E42-44A1-8822-2981A540645A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D685-052F-4E69-90B1-45709BA9E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4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7D97-7D95-4D71-ACF6-955BA46D71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21/02/2018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3981-958C-4CD1-93C4-CD8670ECBD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9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lvl1pPr algn="r" defTabSz="914378" rtl="0" eaLnBrk="1" latinLnBrk="0" hangingPunct="1">
        <a:spcBef>
          <a:spcPct val="0"/>
        </a:spcBef>
        <a:buNone/>
        <a:defRPr sz="3600" b="1" kern="1200">
          <a:solidFill>
            <a:srgbClr val="444444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93614" y="2469623"/>
            <a:ext cx="11202200" cy="18925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4300" dirty="0"/>
              <a:t>Recensement de l’offre de formation continue</a:t>
            </a:r>
            <a:br>
              <a:rPr lang="fr-FR" dirty="0"/>
            </a:br>
            <a:r>
              <a:rPr lang="fr-FR" dirty="0"/>
              <a:t>Gaspillage alimentaire et alimentation durable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179" y="6149630"/>
            <a:ext cx="1812196" cy="5917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3" y="2778799"/>
            <a:ext cx="1540960" cy="171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9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64118" y="4155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2350436" y="-112795"/>
            <a:ext cx="9202737" cy="1071563"/>
          </a:xfrm>
        </p:spPr>
        <p:txBody>
          <a:bodyPr/>
          <a:lstStyle/>
          <a:p>
            <a:r>
              <a:rPr lang="fr-FR" dirty="0"/>
              <a:t>Cadre de la recherche</a:t>
            </a:r>
          </a:p>
        </p:txBody>
      </p:sp>
      <p:pic>
        <p:nvPicPr>
          <p:cNvPr id="1030" name="Picture 6" descr="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165225"/>
            <a:ext cx="327025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78187" y="978518"/>
            <a:ext cx="10185399" cy="83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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Recenser l’offre de formation continue existante pour identifier les manques éventuels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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Repérer les prestataires de formation continue qui interviennent sur ces sujets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5627" y="3986163"/>
            <a:ext cx="1528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cap="all" dirty="0">
                <a:solidFill>
                  <a:srgbClr val="0070C0"/>
                </a:solidFill>
              </a:rPr>
              <a:t>axes de la recherche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81297961"/>
              </p:ext>
            </p:extLst>
          </p:nvPr>
        </p:nvGraphicFramePr>
        <p:xfrm>
          <a:off x="1304197" y="2663369"/>
          <a:ext cx="4721078" cy="3988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843088" y="2057961"/>
            <a:ext cx="3647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étapes de la chaîne alimentaire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5779" y="909781"/>
            <a:ext cx="144789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cap="all" dirty="0">
                <a:solidFill>
                  <a:srgbClr val="0070C0"/>
                </a:solidFill>
              </a:rPr>
              <a:t>Objectifs de la recherche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5704682" y="2069122"/>
            <a:ext cx="2767709" cy="4038787"/>
            <a:chOff x="5792364" y="2069122"/>
            <a:chExt cx="2767709" cy="4038787"/>
          </a:xfrm>
        </p:grpSpPr>
        <p:sp>
          <p:nvSpPr>
            <p:cNvPr id="9" name="ZoneTexte 8"/>
            <p:cNvSpPr txBox="1"/>
            <p:nvPr/>
          </p:nvSpPr>
          <p:spPr>
            <a:xfrm>
              <a:off x="6075337" y="2069122"/>
              <a:ext cx="1991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70C0"/>
                </a:buClr>
              </a:pP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Trois piliers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821955" y="3557476"/>
              <a:ext cx="25052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/>
                <a:t>Pertes et gaspillages alimentaires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923615" y="4663415"/>
              <a:ext cx="25052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/>
                <a:t>Produire et consommer autrement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792364" y="5769355"/>
              <a:ext cx="2767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/>
                <a:t>Pratiques alimentaires</a:t>
              </a:r>
            </a:p>
          </p:txBody>
        </p:sp>
        <p:sp>
          <p:nvSpPr>
            <p:cNvPr id="10" name="Flèche vers le bas 9"/>
            <p:cNvSpPr/>
            <p:nvPr/>
          </p:nvSpPr>
          <p:spPr>
            <a:xfrm>
              <a:off x="6856093" y="2692998"/>
              <a:ext cx="429585" cy="49319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9277060" y="2056039"/>
            <a:ext cx="199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publics cibles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696798" y="3358729"/>
            <a:ext cx="354197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Acteurs de la production</a:t>
            </a:r>
          </a:p>
          <a:p>
            <a:pPr marL="285750" lvl="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Acteurs de la transformation</a:t>
            </a:r>
          </a:p>
          <a:p>
            <a:pPr marL="285750" lvl="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Acteurs de la distribution et du commerce alimentaire</a:t>
            </a:r>
          </a:p>
          <a:p>
            <a:pPr marL="285750" lvl="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Acteurs de restauration</a:t>
            </a:r>
          </a:p>
          <a:p>
            <a:pPr marL="285750" lvl="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Relais auprès du grand public : </a:t>
            </a:r>
            <a:r>
              <a:rPr lang="fr-FR" sz="1500" i="1" dirty="0"/>
              <a:t>éducation, santé, associations de consommateurs ou environnementales</a:t>
            </a:r>
          </a:p>
          <a:p>
            <a:pPr marL="285750" indent="-285750"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Relais auprès des professionnels : </a:t>
            </a:r>
            <a:r>
              <a:rPr lang="fr-FR" sz="1600" i="1" dirty="0"/>
              <a:t>CCI</a:t>
            </a:r>
            <a:r>
              <a:rPr lang="fr-FR" sz="1500" i="1" dirty="0"/>
              <a:t>, associations professionnelles…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10057816" y="2663369"/>
            <a:ext cx="429585" cy="4931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5653955" y="2830580"/>
            <a:ext cx="0" cy="377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8493539" y="2864956"/>
            <a:ext cx="0" cy="377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09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64118" y="4155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2350436" y="-112795"/>
            <a:ext cx="9202737" cy="1071563"/>
          </a:xfrm>
        </p:spPr>
        <p:txBody>
          <a:bodyPr/>
          <a:lstStyle/>
          <a:p>
            <a:r>
              <a:rPr lang="fr-FR" dirty="0"/>
              <a:t>Méthodologie de recherche</a:t>
            </a:r>
          </a:p>
        </p:txBody>
      </p:sp>
      <p:pic>
        <p:nvPicPr>
          <p:cNvPr id="1030" name="Picture 6" descr="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165225"/>
            <a:ext cx="327025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6106" y="499189"/>
            <a:ext cx="646331" cy="40676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3000" b="1" cap="all" dirty="0">
                <a:solidFill>
                  <a:srgbClr val="0070C0"/>
                </a:solidFill>
              </a:rPr>
              <a:t>Liste des MOTS-CLES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880709" y="435395"/>
            <a:ext cx="10479262" cy="4442008"/>
            <a:chOff x="774600" y="439741"/>
            <a:chExt cx="10479262" cy="4442008"/>
          </a:xfrm>
        </p:grpSpPr>
        <p:sp>
          <p:nvSpPr>
            <p:cNvPr id="32" name="Rectangle 31"/>
            <p:cNvSpPr/>
            <p:nvPr/>
          </p:nvSpPr>
          <p:spPr>
            <a:xfrm>
              <a:off x="6826624" y="2376902"/>
              <a:ext cx="35281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Alimentation santé environnement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37" name="Groupe 36"/>
            <p:cNvGrpSpPr/>
            <p:nvPr/>
          </p:nvGrpSpPr>
          <p:grpSpPr>
            <a:xfrm>
              <a:off x="774600" y="439741"/>
              <a:ext cx="10479262" cy="2960184"/>
              <a:chOff x="601651" y="1275052"/>
              <a:chExt cx="10479262" cy="296018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6763" y="1275052"/>
                <a:ext cx="22185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Alimentation durable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01651" y="1679060"/>
                <a:ext cx="3359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Gaspillage et pertes alimentaires 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34334" y="2120568"/>
                <a:ext cx="2187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Restauration durable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34334" y="2555422"/>
                <a:ext cx="28473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Consommation responsable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8112" y="2992157"/>
                <a:ext cx="4213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Empreinte environnementale de l’assiette 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18112" y="3429249"/>
                <a:ext cx="24979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Emballages alimentaires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18112" y="3865904"/>
                <a:ext cx="4077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Eco-conception</a:t>
                </a:r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 de produits alimentaires 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643865" y="1796539"/>
                <a:ext cx="3375411" cy="38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  <a:cs typeface="Calibri" panose="020F0502020204030204" pitchFamily="34" charset="0"/>
                  </a:rPr>
                  <a:t>Approvisionnement local-durable</a:t>
                </a:r>
                <a:endParaRPr lang="fr-FR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43865" y="2267285"/>
                <a:ext cx="44370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Pratiques alimentaires / Régime alimentaire</a:t>
                </a:r>
                <a:r>
                  <a:rPr lang="fr-FR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 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653675" y="2712295"/>
                <a:ext cx="3695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Achats responsables en alimentation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6826624" y="2903683"/>
              <a:ext cx="27733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Affichage environnemental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4600" y="4512417"/>
              <a:ext cx="853575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Sensibilité environnementale dans les pratiques professionnelles du restaurateur</a:t>
              </a:r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 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74600" y="3517074"/>
              <a:ext cx="48378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Labels / Produits issus de l’agriculture biologique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80709" y="4008468"/>
            <a:ext cx="7789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Projets alimentaires territoriaux - Systèmes alimentaires territoriaux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3978695" y="5284284"/>
            <a:ext cx="7030990" cy="1143572"/>
            <a:chOff x="1531331" y="5170992"/>
            <a:chExt cx="7030990" cy="1143572"/>
          </a:xfrm>
        </p:grpSpPr>
        <p:grpSp>
          <p:nvGrpSpPr>
            <p:cNvPr id="7" name="Groupe 6"/>
            <p:cNvGrpSpPr/>
            <p:nvPr/>
          </p:nvGrpSpPr>
          <p:grpSpPr>
            <a:xfrm>
              <a:off x="1531331" y="5170992"/>
              <a:ext cx="7030990" cy="1143572"/>
              <a:chOff x="3615840" y="1071654"/>
              <a:chExt cx="8069219" cy="1143572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6593106" y="1071654"/>
                <a:ext cx="375621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par mots-clés</a:t>
                </a: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583097" y="1413269"/>
                <a:ext cx="497878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par organisation professionnelle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6593106" y="1784339"/>
                <a:ext cx="50919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par OPCA</a:t>
                </a: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3615840" y="1366441"/>
                <a:ext cx="375621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000" b="1" cap="all" dirty="0">
                    <a:solidFill>
                      <a:srgbClr val="0070C0"/>
                    </a:solidFill>
                  </a:rPr>
                  <a:t>Recherche   </a:t>
                </a:r>
              </a:p>
            </p:txBody>
          </p:sp>
        </p:grpSp>
        <p:cxnSp>
          <p:nvCxnSpPr>
            <p:cNvPr id="9" name="Connecteur droit 8"/>
            <p:cNvCxnSpPr/>
            <p:nvPr/>
          </p:nvCxnSpPr>
          <p:spPr>
            <a:xfrm flipH="1">
              <a:off x="3947233" y="5234349"/>
              <a:ext cx="9712" cy="10713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6934732" y="3408695"/>
            <a:ext cx="175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</a:rPr>
              <a:t>Eco-évènements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586" y="5478038"/>
            <a:ext cx="819394" cy="8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8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64118" y="4155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2350436" y="-112795"/>
            <a:ext cx="9202737" cy="1071563"/>
          </a:xfrm>
        </p:spPr>
        <p:txBody>
          <a:bodyPr/>
          <a:lstStyle/>
          <a:p>
            <a:r>
              <a:rPr lang="fr-FR" dirty="0"/>
              <a:t>Résultats par thématique</a:t>
            </a:r>
          </a:p>
        </p:txBody>
      </p:sp>
      <p:pic>
        <p:nvPicPr>
          <p:cNvPr id="1030" name="Picture 6" descr="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165225"/>
            <a:ext cx="327025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e 9"/>
          <p:cNvGrpSpPr/>
          <p:nvPr/>
        </p:nvGrpSpPr>
        <p:grpSpPr>
          <a:xfrm>
            <a:off x="554941" y="139999"/>
            <a:ext cx="10202093" cy="6638268"/>
            <a:chOff x="554941" y="139999"/>
            <a:chExt cx="10202093" cy="6638268"/>
          </a:xfrm>
        </p:grpSpPr>
        <p:sp>
          <p:nvSpPr>
            <p:cNvPr id="58" name="Rectangle 57"/>
            <p:cNvSpPr/>
            <p:nvPr/>
          </p:nvSpPr>
          <p:spPr>
            <a:xfrm>
              <a:off x="2221275" y="6408935"/>
              <a:ext cx="27733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Affichage environnemental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554942" y="139999"/>
              <a:ext cx="10202092" cy="6165573"/>
              <a:chOff x="554942" y="317806"/>
              <a:chExt cx="10202092" cy="6165573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221275" y="319362"/>
                <a:ext cx="3528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Alimentation santé environnement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21275" y="787676"/>
                <a:ext cx="3359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Gaspillage et pertes alimentaires 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237989" y="2718268"/>
                <a:ext cx="44370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Pratiques alimentaires / Régime alimentaire</a:t>
                </a:r>
                <a:r>
                  <a:rPr lang="fr-FR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 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221275" y="1765167"/>
                <a:ext cx="853575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Sensibilité environnementale dans les pratiques professionnelles du restaurateur</a:t>
                </a:r>
                <a:r>
                  <a:rPr lang="fr-FR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 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238209" y="1269996"/>
                <a:ext cx="48378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Labels / Produits issus de l’agriculture biologique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grpSp>
            <p:nvGrpSpPr>
              <p:cNvPr id="3" name="Groupe 2"/>
              <p:cNvGrpSpPr/>
              <p:nvPr/>
            </p:nvGrpSpPr>
            <p:grpSpPr>
              <a:xfrm>
                <a:off x="554942" y="317806"/>
                <a:ext cx="1084692" cy="1323709"/>
                <a:chOff x="554942" y="317806"/>
                <a:chExt cx="1084692" cy="1323709"/>
              </a:xfrm>
            </p:grpSpPr>
            <p:sp>
              <p:nvSpPr>
                <p:cNvPr id="12" name="ZoneTexte 11"/>
                <p:cNvSpPr txBox="1"/>
                <p:nvPr/>
              </p:nvSpPr>
              <p:spPr>
                <a:xfrm>
                  <a:off x="560233" y="317806"/>
                  <a:ext cx="1079401" cy="36933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28</a:t>
                  </a:r>
                </a:p>
              </p:txBody>
            </p:sp>
            <p:sp>
              <p:nvSpPr>
                <p:cNvPr id="40" name="ZoneTexte 39"/>
                <p:cNvSpPr txBox="1"/>
                <p:nvPr/>
              </p:nvSpPr>
              <p:spPr>
                <a:xfrm>
                  <a:off x="554942" y="787960"/>
                  <a:ext cx="1079401" cy="36933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23</a:t>
                  </a:r>
                </a:p>
              </p:txBody>
            </p:sp>
            <p:sp>
              <p:nvSpPr>
                <p:cNvPr id="42" name="ZoneTexte 41"/>
                <p:cNvSpPr txBox="1"/>
                <p:nvPr/>
              </p:nvSpPr>
              <p:spPr>
                <a:xfrm>
                  <a:off x="554942" y="1272183"/>
                  <a:ext cx="1079401" cy="36933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19</a:t>
                  </a:r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2243723" y="2260266"/>
                <a:ext cx="22185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Alimentation durable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221275" y="5629824"/>
                <a:ext cx="28473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Consommation responsable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37989" y="5159670"/>
                <a:ext cx="4077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Eco-conception</a:t>
                </a:r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 de produits alimentaires 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238933" y="6113988"/>
                <a:ext cx="3695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Calibri" panose="020F0502020204030204" pitchFamily="34" charset="0"/>
                  </a:rPr>
                  <a:t>Achats responsables en alimentation</a:t>
                </a:r>
                <a:endPara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grpSp>
            <p:nvGrpSpPr>
              <p:cNvPr id="59" name="Groupe 58"/>
              <p:cNvGrpSpPr/>
              <p:nvPr/>
            </p:nvGrpSpPr>
            <p:grpSpPr>
              <a:xfrm>
                <a:off x="554942" y="1790112"/>
                <a:ext cx="1084692" cy="1323709"/>
                <a:chOff x="554942" y="317806"/>
                <a:chExt cx="1084692" cy="1323709"/>
              </a:xfrm>
            </p:grpSpPr>
            <p:sp>
              <p:nvSpPr>
                <p:cNvPr id="61" name="ZoneTexte 60"/>
                <p:cNvSpPr txBox="1"/>
                <p:nvPr/>
              </p:nvSpPr>
              <p:spPr>
                <a:xfrm>
                  <a:off x="560233" y="317806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15</a:t>
                  </a:r>
                </a:p>
              </p:txBody>
            </p:sp>
            <p:sp>
              <p:nvSpPr>
                <p:cNvPr id="62" name="ZoneTexte 61"/>
                <p:cNvSpPr txBox="1"/>
                <p:nvPr/>
              </p:nvSpPr>
              <p:spPr>
                <a:xfrm>
                  <a:off x="554942" y="787960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14</a:t>
                  </a:r>
                </a:p>
              </p:txBody>
            </p:sp>
            <p:sp>
              <p:nvSpPr>
                <p:cNvPr id="63" name="ZoneTexte 62"/>
                <p:cNvSpPr txBox="1"/>
                <p:nvPr/>
              </p:nvSpPr>
              <p:spPr>
                <a:xfrm>
                  <a:off x="554942" y="1272183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14</a:t>
                  </a:r>
                </a:p>
              </p:txBody>
            </p:sp>
          </p:grpSp>
          <p:grpSp>
            <p:nvGrpSpPr>
              <p:cNvPr id="8" name="Groupe 7"/>
              <p:cNvGrpSpPr/>
              <p:nvPr/>
            </p:nvGrpSpPr>
            <p:grpSpPr>
              <a:xfrm>
                <a:off x="554942" y="3215883"/>
                <a:ext cx="5058458" cy="1848882"/>
                <a:chOff x="554942" y="3258218"/>
                <a:chExt cx="5058458" cy="1848882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2221275" y="4265053"/>
                  <a:ext cx="2187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a typeface="Calibri" panose="020F0502020204030204" pitchFamily="34" charset="0"/>
                    </a:rPr>
                    <a:t>Restauration durable</a:t>
                  </a:r>
                  <a:endParaRPr lang="fr-FR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221275" y="3258218"/>
                  <a:ext cx="249799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a typeface="Calibri" panose="020F0502020204030204" pitchFamily="34" charset="0"/>
                    </a:rPr>
                    <a:t>Emballages alimentaires</a:t>
                  </a: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237989" y="4737768"/>
                  <a:ext cx="17542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a typeface="Calibri" panose="020F0502020204030204" pitchFamily="34" charset="0"/>
                    </a:rPr>
                    <a:t>Eco-évènements</a:t>
                  </a:r>
                  <a:endParaRPr lang="fr-FR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237989" y="3768558"/>
                  <a:ext cx="3375411" cy="38869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7000"/>
                    </a:lnSpc>
                    <a:spcBef>
                      <a:spcPts val="200"/>
                    </a:spcBef>
                    <a:spcAft>
                      <a:spcPts val="200"/>
                    </a:spcAft>
                  </a:pPr>
                  <a:r>
                    <a:rPr lang="fr-FR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a typeface="Calibri" panose="020F0502020204030204" pitchFamily="34" charset="0"/>
                      <a:cs typeface="Calibri" panose="020F0502020204030204" pitchFamily="34" charset="0"/>
                    </a:rPr>
                    <a:t>Approvisionnement local-durable</a:t>
                  </a:r>
                  <a:endParaRPr lang="fr-FR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6" name="Groupe 65"/>
                <p:cNvGrpSpPr/>
                <p:nvPr/>
              </p:nvGrpSpPr>
              <p:grpSpPr>
                <a:xfrm>
                  <a:off x="554942" y="3299344"/>
                  <a:ext cx="1084692" cy="1323709"/>
                  <a:chOff x="554942" y="317806"/>
                  <a:chExt cx="1084692" cy="1323709"/>
                </a:xfrm>
              </p:grpSpPr>
              <p:sp>
                <p:nvSpPr>
                  <p:cNvPr id="69" name="ZoneTexte 68"/>
                  <p:cNvSpPr txBox="1"/>
                  <p:nvPr/>
                </p:nvSpPr>
                <p:spPr>
                  <a:xfrm>
                    <a:off x="560233" y="317806"/>
                    <a:ext cx="1079401" cy="369332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b="1" dirty="0">
                        <a:solidFill>
                          <a:srgbClr val="0070C0"/>
                        </a:solidFill>
                      </a:rPr>
                      <a:t>13</a:t>
                    </a:r>
                  </a:p>
                </p:txBody>
              </p:sp>
              <p:sp>
                <p:nvSpPr>
                  <p:cNvPr id="73" name="ZoneTexte 72"/>
                  <p:cNvSpPr txBox="1"/>
                  <p:nvPr/>
                </p:nvSpPr>
                <p:spPr>
                  <a:xfrm>
                    <a:off x="554942" y="787960"/>
                    <a:ext cx="1079401" cy="369332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b="1" dirty="0">
                        <a:solidFill>
                          <a:srgbClr val="0070C0"/>
                        </a:solidFill>
                      </a:rPr>
                      <a:t>10</a:t>
                    </a:r>
                  </a:p>
                </p:txBody>
              </p:sp>
              <p:sp>
                <p:nvSpPr>
                  <p:cNvPr id="74" name="ZoneTexte 73"/>
                  <p:cNvSpPr txBox="1"/>
                  <p:nvPr/>
                </p:nvSpPr>
                <p:spPr>
                  <a:xfrm>
                    <a:off x="554942" y="1272183"/>
                    <a:ext cx="1079401" cy="369332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b="1" dirty="0">
                        <a:solidFill>
                          <a:srgbClr val="0070C0"/>
                        </a:solidFill>
                      </a:rPr>
                      <a:t>10</a:t>
                    </a:r>
                  </a:p>
                </p:txBody>
              </p:sp>
            </p:grpSp>
            <p:sp>
              <p:nvSpPr>
                <p:cNvPr id="75" name="ZoneTexte 74"/>
                <p:cNvSpPr txBox="1"/>
                <p:nvPr/>
              </p:nvSpPr>
              <p:spPr>
                <a:xfrm>
                  <a:off x="565884" y="4731851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10</a:t>
                  </a:r>
                </a:p>
              </p:txBody>
            </p:sp>
          </p:grpSp>
          <p:grpSp>
            <p:nvGrpSpPr>
              <p:cNvPr id="76" name="Groupe 75"/>
              <p:cNvGrpSpPr/>
              <p:nvPr/>
            </p:nvGrpSpPr>
            <p:grpSpPr>
              <a:xfrm>
                <a:off x="554942" y="5159670"/>
                <a:ext cx="1084692" cy="1323709"/>
                <a:chOff x="554942" y="317806"/>
                <a:chExt cx="1084692" cy="1323709"/>
              </a:xfrm>
            </p:grpSpPr>
            <p:sp>
              <p:nvSpPr>
                <p:cNvPr id="77" name="ZoneTexte 76"/>
                <p:cNvSpPr txBox="1"/>
                <p:nvPr/>
              </p:nvSpPr>
              <p:spPr>
                <a:xfrm>
                  <a:off x="560233" y="317806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6</a:t>
                  </a:r>
                </a:p>
              </p:txBody>
            </p:sp>
            <p:sp>
              <p:nvSpPr>
                <p:cNvPr id="78" name="ZoneTexte 77"/>
                <p:cNvSpPr txBox="1"/>
                <p:nvPr/>
              </p:nvSpPr>
              <p:spPr>
                <a:xfrm>
                  <a:off x="554942" y="787960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5</a:t>
                  </a:r>
                </a:p>
              </p:txBody>
            </p:sp>
            <p:sp>
              <p:nvSpPr>
                <p:cNvPr id="79" name="ZoneTexte 78"/>
                <p:cNvSpPr txBox="1"/>
                <p:nvPr/>
              </p:nvSpPr>
              <p:spPr>
                <a:xfrm>
                  <a:off x="554942" y="1272183"/>
                  <a:ext cx="1079401" cy="3693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>
                      <a:solidFill>
                        <a:srgbClr val="0070C0"/>
                      </a:solidFill>
                    </a:rPr>
                    <a:t>4</a:t>
                  </a:r>
                </a:p>
              </p:txBody>
            </p:sp>
          </p:grpSp>
        </p:grpSp>
        <p:sp>
          <p:nvSpPr>
            <p:cNvPr id="81" name="ZoneTexte 80"/>
            <p:cNvSpPr txBox="1"/>
            <p:nvPr/>
          </p:nvSpPr>
          <p:spPr>
            <a:xfrm>
              <a:off x="554941" y="6392325"/>
              <a:ext cx="1079401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7076072" y="5285315"/>
            <a:ext cx="5490034" cy="1080534"/>
            <a:chOff x="7076072" y="3641711"/>
            <a:chExt cx="5490034" cy="1080534"/>
          </a:xfrm>
        </p:grpSpPr>
        <p:sp>
          <p:nvSpPr>
            <p:cNvPr id="65" name="Rectangle 64"/>
            <p:cNvSpPr/>
            <p:nvPr/>
          </p:nvSpPr>
          <p:spPr>
            <a:xfrm>
              <a:off x="7766657" y="3641711"/>
              <a:ext cx="42138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Empreinte environnementale de l’assiette 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766657" y="4075914"/>
              <a:ext cx="47994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Projets alimentaires territoriaux – </a:t>
              </a:r>
              <a:b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</a:br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Systèmes alimentaires territoriaux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7076072" y="3742764"/>
              <a:ext cx="598219" cy="92333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b="1" dirty="0">
                <a:solidFill>
                  <a:srgbClr val="0070C0"/>
                </a:solidFill>
              </a:endParaRPr>
            </a:p>
            <a:p>
              <a:pPr algn="ctr"/>
              <a:r>
                <a:rPr lang="fr-FR" b="1" dirty="0">
                  <a:solidFill>
                    <a:srgbClr val="0070C0"/>
                  </a:solidFill>
                </a:rPr>
                <a:t>1</a:t>
              </a:r>
            </a:p>
            <a:p>
              <a:pPr algn="ctr"/>
              <a:endParaRPr lang="fr-FR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47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64118" y="4155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0" name="Picture 6" descr="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165225"/>
            <a:ext cx="327025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22837"/>
              </p:ext>
            </p:extLst>
          </p:nvPr>
        </p:nvGraphicFramePr>
        <p:xfrm>
          <a:off x="1175873" y="14319"/>
          <a:ext cx="10811435" cy="6813201"/>
        </p:xfrm>
        <a:graphic>
          <a:graphicData uri="http://schemas.openxmlformats.org/drawingml/2006/table">
            <a:tbl>
              <a:tblPr/>
              <a:tblGrid>
                <a:gridCol w="2832846">
                  <a:extLst>
                    <a:ext uri="{9D8B030D-6E8A-4147-A177-3AD203B41FA5}">
                      <a16:colId xmlns:a16="http://schemas.microsoft.com/office/drawing/2014/main" val="2667622820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3163280487"/>
                    </a:ext>
                  </a:extLst>
                </a:gridCol>
                <a:gridCol w="7100048">
                  <a:extLst>
                    <a:ext uri="{9D8B030D-6E8A-4147-A177-3AD203B41FA5}">
                      <a16:colId xmlns:a16="http://schemas.microsoft.com/office/drawing/2014/main" val="645529612"/>
                    </a:ext>
                  </a:extLst>
                </a:gridCol>
              </a:tblGrid>
              <a:tr h="182175">
                <a:tc>
                  <a:txBody>
                    <a:bodyPr/>
                    <a:lstStyle/>
                    <a:p>
                      <a:pPr marL="0" algn="ctr" defTabSz="914378" rtl="0" eaLnBrk="1" fontAlgn="ctr" latinLnBrk="0" hangingPunct="1"/>
                      <a:r>
                        <a:rPr lang="fr-FR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Offre de formation </a:t>
                      </a:r>
                      <a:br>
                        <a:rPr lang="fr-FR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 public cible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8" rtl="0" eaLnBrk="1" fontAlgn="ctr" latinLnBrk="0" hangingPunct="1"/>
                      <a:r>
                        <a:rPr lang="fr-FR" sz="15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Nbre</a:t>
                      </a:r>
                      <a:r>
                        <a:rPr lang="fr-FR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résultats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8" rtl="0" eaLnBrk="1" fontAlgn="ctr" latinLnBrk="0" hangingPunct="1"/>
                      <a:r>
                        <a:rPr lang="fr-FR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Thématiques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49107"/>
                  </a:ext>
                </a:extLst>
              </a:tr>
              <a:tr h="22429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Acteurs de la restauration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37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: sensibilité environnementale dans les pratiques professionnelles du restaurateur </a:t>
                      </a:r>
                    </a:p>
                    <a:p>
                      <a:pPr lvl="1" algn="l" fontAlgn="ctr"/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: gaspillage et pertes alimentaires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: restauration durable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: pratiques alimentaires / régime alimentaire 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: alimentation, santé, environnement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: achats responsables en alimentation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: approvisionnement local-durable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: labels/ Produits issus de l'agriculture biologique</a:t>
                      </a:r>
                    </a:p>
                    <a:p>
                      <a:pPr lvl="1" algn="l" fontAlgn="ctr"/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empreinte environnementale de l'assiette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alimentation durable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29960"/>
                  </a:ext>
                </a:extLst>
              </a:tr>
              <a:tr h="19722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Relais auprès du grand public : </a:t>
                      </a:r>
                      <a:r>
                        <a:rPr lang="fr-FR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éducation, santé, associations de consommateur ou environnementales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: gaspillage et pertes alimentaires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: éco-évènements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: alimentation, santé, environnement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: alimentation durable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: consommation responsable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: sensibilité environnementale dans les pratiques professionnelles du restaurateur 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: labels/ Produits issus de l'agriculture biologique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pratiques alimentaires / régime alimentaire</a:t>
                      </a:r>
                      <a:b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restauration durable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72869"/>
                  </a:ext>
                </a:extLst>
              </a:tr>
              <a:tr h="9108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Acteurs de la transformation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37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 : emballage alimentaire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: alimentation, santé, environnement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: alimentation durable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 : </a:t>
                      </a:r>
                      <a:r>
                        <a:rPr lang="fr-FR" sz="1400" b="0" i="0" u="none" strike="noStrike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éco-conception</a:t>
                      </a: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produits alimentaires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: labels/ Produits issus de l'agriculture biologique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: pratiques alimentaires / régime alimentaire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: affichage environnemental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achats responsables en alimentation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approvisionnement local-durable</a:t>
                      </a:r>
                      <a:b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gaspillage et pertes alimentaires</a:t>
                      </a:r>
                    </a:p>
                  </a:txBody>
                  <a:tcPr marL="3609" marR="3609" marT="360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62266"/>
                  </a:ext>
                </a:extLst>
              </a:tr>
            </a:tbl>
          </a:graphicData>
        </a:graphic>
      </p:graphicFrame>
      <p:sp>
        <p:nvSpPr>
          <p:cNvPr id="6" name="Titre 5"/>
          <p:cNvSpPr txBox="1">
            <a:spLocks/>
          </p:cNvSpPr>
          <p:nvPr/>
        </p:nvSpPr>
        <p:spPr>
          <a:xfrm>
            <a:off x="394635" y="362570"/>
            <a:ext cx="587497" cy="6112934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85000" lnSpcReduction="20000"/>
          </a:bodyPr>
          <a:lstStyle>
            <a:lvl1pPr algn="r" defTabSz="914378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4444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FR" cap="all" dirty="0"/>
              <a:t>Résultats par public cible</a:t>
            </a:r>
          </a:p>
        </p:txBody>
      </p:sp>
    </p:spTree>
    <p:extLst>
      <p:ext uri="{BB962C8B-B14F-4D97-AF65-F5344CB8AC3E}">
        <p14:creationId xmlns:p14="http://schemas.microsoft.com/office/powerpoint/2010/main" val="5905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64118" y="4155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0" name="Picture 6" descr="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165225"/>
            <a:ext cx="327025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91544"/>
              </p:ext>
            </p:extLst>
          </p:nvPr>
        </p:nvGraphicFramePr>
        <p:xfrm>
          <a:off x="1253066" y="149058"/>
          <a:ext cx="10545671" cy="6539957"/>
        </p:xfrm>
        <a:graphic>
          <a:graphicData uri="http://schemas.openxmlformats.org/drawingml/2006/table">
            <a:tbl>
              <a:tblPr/>
              <a:tblGrid>
                <a:gridCol w="3184379">
                  <a:extLst>
                    <a:ext uri="{9D8B030D-6E8A-4147-A177-3AD203B41FA5}">
                      <a16:colId xmlns:a16="http://schemas.microsoft.com/office/drawing/2014/main" val="2667622820"/>
                    </a:ext>
                  </a:extLst>
                </a:gridCol>
                <a:gridCol w="1075246">
                  <a:extLst>
                    <a:ext uri="{9D8B030D-6E8A-4147-A177-3AD203B41FA5}">
                      <a16:colId xmlns:a16="http://schemas.microsoft.com/office/drawing/2014/main" val="3163280487"/>
                    </a:ext>
                  </a:extLst>
                </a:gridCol>
                <a:gridCol w="6286046">
                  <a:extLst>
                    <a:ext uri="{9D8B030D-6E8A-4147-A177-3AD203B41FA5}">
                      <a16:colId xmlns:a16="http://schemas.microsoft.com/office/drawing/2014/main" val="645529612"/>
                    </a:ext>
                  </a:extLst>
                </a:gridCol>
              </a:tblGrid>
              <a:tr h="4785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Offre de formation </a:t>
                      </a:r>
                      <a:b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 public cible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Nbre</a:t>
                      </a:r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de résultats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Thématiques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49107"/>
                  </a:ext>
                </a:extLst>
              </a:tr>
              <a:tr h="16601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Acteurs de la distribution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37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: labels/ Produits issus de l'agriculture biologique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: alimentation, santé, environnement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: pratiques alimentaires / régime alimentaire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: gaspillage et pertes alimentaires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approvisionnement local-durable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emballage alimentaire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50132"/>
                  </a:ext>
                </a:extLst>
              </a:tr>
              <a:tr h="27283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Relais auprès des professionnels</a:t>
                      </a:r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cci, associations professionnelles…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: éco-évènements</a:t>
                      </a:r>
                    </a:p>
                    <a:p>
                      <a:pPr lvl="1" algn="l" fontAlgn="ctr"/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: gaspillage et pertes alimentaires</a:t>
                      </a:r>
                      <a:b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: achats responsables en alimentation</a:t>
                      </a:r>
                      <a:b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: alimentation, santé, environnement</a:t>
                      </a:r>
                      <a:b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: labels/ Produits issus de l'agriculture biologique</a:t>
                      </a:r>
                      <a:b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projets alimentaires territoriaux - Systèmes alimentaires territoriaux</a:t>
                      </a:r>
                    </a:p>
                    <a:p>
                      <a:pPr lvl="1" algn="l" fontAlgn="ctr"/>
                      <a:r>
                        <a:rPr lang="fr-FR" sz="1650" b="0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approvisionnement local-durable</a:t>
                      </a:r>
                      <a:endParaRPr lang="fr-FR" sz="165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lvl="1" algn="l" fontAlgn="ctr"/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restauration durable</a:t>
                      </a:r>
                    </a:p>
                    <a:p>
                      <a:pPr lvl="1" algn="l" fontAlgn="ctr"/>
                      <a:r>
                        <a:rPr lang="fr-FR" sz="165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: alimentation durable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28959"/>
                  </a:ext>
                </a:extLst>
              </a:tr>
              <a:tr h="16601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Acteurs de la production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37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:  approvisionnement local-durable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: labels/ Produits issus de l'agriculture biologique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consommation responsable</a:t>
                      </a:r>
                      <a:b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5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: gaspillage alimentaire et pertes alimentaires</a:t>
                      </a:r>
                    </a:p>
                  </a:txBody>
                  <a:tcPr marL="3609" marR="3609" marT="36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85320"/>
                  </a:ext>
                </a:extLst>
              </a:tr>
            </a:tbl>
          </a:graphicData>
        </a:graphic>
      </p:graphicFrame>
      <p:sp>
        <p:nvSpPr>
          <p:cNvPr id="7" name="Titre 5"/>
          <p:cNvSpPr txBox="1">
            <a:spLocks/>
          </p:cNvSpPr>
          <p:nvPr/>
        </p:nvSpPr>
        <p:spPr>
          <a:xfrm>
            <a:off x="394635" y="362570"/>
            <a:ext cx="587497" cy="6112934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85000" lnSpcReduction="20000"/>
          </a:bodyPr>
          <a:lstStyle>
            <a:lvl1pPr algn="r" defTabSz="914378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4444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FR" cap="all" dirty="0"/>
              <a:t>Résultats par public cible</a:t>
            </a:r>
          </a:p>
        </p:txBody>
      </p:sp>
    </p:spTree>
    <p:extLst>
      <p:ext uri="{BB962C8B-B14F-4D97-AF65-F5344CB8AC3E}">
        <p14:creationId xmlns:p14="http://schemas.microsoft.com/office/powerpoint/2010/main" val="2718698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381</Words>
  <Application>Microsoft Office PowerPoint</Application>
  <PresentationFormat>Grand écran</PresentationFormat>
  <Paragraphs>116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Berlin Sans FB</vt:lpstr>
      <vt:lpstr>Calibri</vt:lpstr>
      <vt:lpstr>Calibri Light</vt:lpstr>
      <vt:lpstr>Times New Roman</vt:lpstr>
      <vt:lpstr>Wingdings</vt:lpstr>
      <vt:lpstr>Thème Office</vt:lpstr>
      <vt:lpstr>1_Thème Office</vt:lpstr>
      <vt:lpstr>Recensement de l’offre de formation continue Gaspillage alimentaire et alimentation durable</vt:lpstr>
      <vt:lpstr>Cadre de la recherche</vt:lpstr>
      <vt:lpstr>Méthodologie de recherche</vt:lpstr>
      <vt:lpstr>Résultats par thématique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Recensement de l’offre de formation continue Gaspillage alimentaire et alimentation durable</dc:title>
  <dc:creator>GRONTEC Virginie</dc:creator>
  <cp:lastModifiedBy>Virginie</cp:lastModifiedBy>
  <cp:revision>26</cp:revision>
  <dcterms:created xsi:type="dcterms:W3CDTF">2018-02-08T12:42:17Z</dcterms:created>
  <dcterms:modified xsi:type="dcterms:W3CDTF">2018-02-21T10:26:51Z</dcterms:modified>
</cp:coreProperties>
</file>