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57" r:id="rId4"/>
    <p:sldId id="267" r:id="rId5"/>
    <p:sldId id="284" r:id="rId6"/>
    <p:sldId id="286" r:id="rId7"/>
    <p:sldId id="259" r:id="rId8"/>
    <p:sldId id="266" r:id="rId9"/>
    <p:sldId id="265" r:id="rId10"/>
    <p:sldId id="289" r:id="rId11"/>
    <p:sldId id="290" r:id="rId12"/>
    <p:sldId id="294" r:id="rId13"/>
    <p:sldId id="296" r:id="rId14"/>
    <p:sldId id="295" r:id="rId15"/>
    <p:sldId id="285" r:id="rId16"/>
    <p:sldId id="288" r:id="rId17"/>
    <p:sldId id="292" r:id="rId18"/>
    <p:sldId id="291" r:id="rId19"/>
    <p:sldId id="276" r:id="rId20"/>
    <p:sldId id="275" r:id="rId21"/>
    <p:sldId id="293" r:id="rId22"/>
    <p:sldId id="271" r:id="rId23"/>
    <p:sldId id="280" r:id="rId24"/>
    <p:sldId id="279" r:id="rId25"/>
    <p:sldId id="278" r:id="rId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A230"/>
    <a:srgbClr val="D60093"/>
    <a:srgbClr val="8DC63F"/>
    <a:srgbClr val="FFFFFF"/>
    <a:srgbClr val="6D6E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74" autoAdjust="0"/>
    <p:restoredTop sz="94660"/>
  </p:normalViewPr>
  <p:slideViewPr>
    <p:cSldViewPr>
      <p:cViewPr>
        <p:scale>
          <a:sx n="100" d="100"/>
          <a:sy n="100" d="100"/>
        </p:scale>
        <p:origin x="-2160" y="-2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E41D6CFF-6168-4318-8F9A-ACBBFEE6CF11}" type="datetimeFigureOut">
              <a:rPr lang="fr-FR" smtClean="0"/>
              <a:t>22/08/2017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0DF49C-01EB-4C1E-A25A-730467E5B704}" type="slidenum">
              <a:rPr lang="fr-FR" smtClean="0"/>
              <a:t>‹N°›</a:t>
            </a:fld>
            <a:endParaRPr lang="fr-FR"/>
          </a:p>
        </p:txBody>
      </p:sp>
    </p:spTree>
    <p:extLst>
      <p:ext uri="{BB962C8B-B14F-4D97-AF65-F5344CB8AC3E}">
        <p14:creationId xmlns:p14="http://schemas.microsoft.com/office/powerpoint/2010/main" val="846674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41D6CFF-6168-4318-8F9A-ACBBFEE6CF11}" type="datetimeFigureOut">
              <a:rPr lang="fr-FR" smtClean="0"/>
              <a:t>22/08/2017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0DF49C-01EB-4C1E-A25A-730467E5B704}" type="slidenum">
              <a:rPr lang="fr-FR" smtClean="0"/>
              <a:t>‹N°›</a:t>
            </a:fld>
            <a:endParaRPr lang="fr-FR"/>
          </a:p>
        </p:txBody>
      </p:sp>
    </p:spTree>
    <p:extLst>
      <p:ext uri="{BB962C8B-B14F-4D97-AF65-F5344CB8AC3E}">
        <p14:creationId xmlns:p14="http://schemas.microsoft.com/office/powerpoint/2010/main" val="54932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41D6CFF-6168-4318-8F9A-ACBBFEE6CF11}" type="datetimeFigureOut">
              <a:rPr lang="fr-FR" smtClean="0"/>
              <a:t>22/08/2017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0DF49C-01EB-4C1E-A25A-730467E5B704}" type="slidenum">
              <a:rPr lang="fr-FR" smtClean="0"/>
              <a:t>‹N°›</a:t>
            </a:fld>
            <a:endParaRPr lang="fr-FR"/>
          </a:p>
        </p:txBody>
      </p:sp>
    </p:spTree>
    <p:extLst>
      <p:ext uri="{BB962C8B-B14F-4D97-AF65-F5344CB8AC3E}">
        <p14:creationId xmlns:p14="http://schemas.microsoft.com/office/powerpoint/2010/main" val="1534233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41D6CFF-6168-4318-8F9A-ACBBFEE6CF11}" type="datetimeFigureOut">
              <a:rPr lang="fr-FR" smtClean="0"/>
              <a:t>22/08/2017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0DF49C-01EB-4C1E-A25A-730467E5B704}" type="slidenum">
              <a:rPr lang="fr-FR" smtClean="0"/>
              <a:t>‹N°›</a:t>
            </a:fld>
            <a:endParaRPr lang="fr-FR"/>
          </a:p>
        </p:txBody>
      </p:sp>
    </p:spTree>
    <p:extLst>
      <p:ext uri="{BB962C8B-B14F-4D97-AF65-F5344CB8AC3E}">
        <p14:creationId xmlns:p14="http://schemas.microsoft.com/office/powerpoint/2010/main" val="2857330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E41D6CFF-6168-4318-8F9A-ACBBFEE6CF11}" type="datetimeFigureOut">
              <a:rPr lang="fr-FR" smtClean="0"/>
              <a:t>22/08/2017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0DF49C-01EB-4C1E-A25A-730467E5B704}" type="slidenum">
              <a:rPr lang="fr-FR" smtClean="0"/>
              <a:t>‹N°›</a:t>
            </a:fld>
            <a:endParaRPr lang="fr-FR"/>
          </a:p>
        </p:txBody>
      </p:sp>
    </p:spTree>
    <p:extLst>
      <p:ext uri="{BB962C8B-B14F-4D97-AF65-F5344CB8AC3E}">
        <p14:creationId xmlns:p14="http://schemas.microsoft.com/office/powerpoint/2010/main" val="944339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41D6CFF-6168-4318-8F9A-ACBBFEE6CF11}" type="datetimeFigureOut">
              <a:rPr lang="fr-FR" smtClean="0"/>
              <a:t>22/08/2017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50DF49C-01EB-4C1E-A25A-730467E5B704}" type="slidenum">
              <a:rPr lang="fr-FR" smtClean="0"/>
              <a:t>‹N°›</a:t>
            </a:fld>
            <a:endParaRPr lang="fr-FR"/>
          </a:p>
        </p:txBody>
      </p:sp>
    </p:spTree>
    <p:extLst>
      <p:ext uri="{BB962C8B-B14F-4D97-AF65-F5344CB8AC3E}">
        <p14:creationId xmlns:p14="http://schemas.microsoft.com/office/powerpoint/2010/main" val="3053584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41D6CFF-6168-4318-8F9A-ACBBFEE6CF11}" type="datetimeFigureOut">
              <a:rPr lang="fr-FR" smtClean="0"/>
              <a:t>22/08/2017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50DF49C-01EB-4C1E-A25A-730467E5B704}" type="slidenum">
              <a:rPr lang="fr-FR" smtClean="0"/>
              <a:t>‹N°›</a:t>
            </a:fld>
            <a:endParaRPr lang="fr-FR"/>
          </a:p>
        </p:txBody>
      </p:sp>
    </p:spTree>
    <p:extLst>
      <p:ext uri="{BB962C8B-B14F-4D97-AF65-F5344CB8AC3E}">
        <p14:creationId xmlns:p14="http://schemas.microsoft.com/office/powerpoint/2010/main" val="4075236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E41D6CFF-6168-4318-8F9A-ACBBFEE6CF11}" type="datetimeFigureOut">
              <a:rPr lang="fr-FR" smtClean="0"/>
              <a:t>22/08/2017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50DF49C-01EB-4C1E-A25A-730467E5B704}" type="slidenum">
              <a:rPr lang="fr-FR" smtClean="0"/>
              <a:t>‹N°›</a:t>
            </a:fld>
            <a:endParaRPr lang="fr-FR"/>
          </a:p>
        </p:txBody>
      </p:sp>
    </p:spTree>
    <p:extLst>
      <p:ext uri="{BB962C8B-B14F-4D97-AF65-F5344CB8AC3E}">
        <p14:creationId xmlns:p14="http://schemas.microsoft.com/office/powerpoint/2010/main" val="2893064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41D6CFF-6168-4318-8F9A-ACBBFEE6CF11}" type="datetimeFigureOut">
              <a:rPr lang="fr-FR" smtClean="0"/>
              <a:t>22/08/2017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50DF49C-01EB-4C1E-A25A-730467E5B704}" type="slidenum">
              <a:rPr lang="fr-FR" smtClean="0"/>
              <a:t>‹N°›</a:t>
            </a:fld>
            <a:endParaRPr lang="fr-FR"/>
          </a:p>
        </p:txBody>
      </p:sp>
    </p:spTree>
    <p:extLst>
      <p:ext uri="{BB962C8B-B14F-4D97-AF65-F5344CB8AC3E}">
        <p14:creationId xmlns:p14="http://schemas.microsoft.com/office/powerpoint/2010/main" val="1488819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41D6CFF-6168-4318-8F9A-ACBBFEE6CF11}" type="datetimeFigureOut">
              <a:rPr lang="fr-FR" smtClean="0"/>
              <a:t>22/08/2017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50DF49C-01EB-4C1E-A25A-730467E5B704}" type="slidenum">
              <a:rPr lang="fr-FR" smtClean="0"/>
              <a:t>‹N°›</a:t>
            </a:fld>
            <a:endParaRPr lang="fr-FR"/>
          </a:p>
        </p:txBody>
      </p:sp>
    </p:spTree>
    <p:extLst>
      <p:ext uri="{BB962C8B-B14F-4D97-AF65-F5344CB8AC3E}">
        <p14:creationId xmlns:p14="http://schemas.microsoft.com/office/powerpoint/2010/main" val="288156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41D6CFF-6168-4318-8F9A-ACBBFEE6CF11}" type="datetimeFigureOut">
              <a:rPr lang="fr-FR" smtClean="0"/>
              <a:t>22/08/2017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50DF49C-01EB-4C1E-A25A-730467E5B704}" type="slidenum">
              <a:rPr lang="fr-FR" smtClean="0"/>
              <a:t>‹N°›</a:t>
            </a:fld>
            <a:endParaRPr lang="fr-FR"/>
          </a:p>
        </p:txBody>
      </p:sp>
    </p:spTree>
    <p:extLst>
      <p:ext uri="{BB962C8B-B14F-4D97-AF65-F5344CB8AC3E}">
        <p14:creationId xmlns:p14="http://schemas.microsoft.com/office/powerpoint/2010/main" val="3453015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1D6CFF-6168-4318-8F9A-ACBBFEE6CF11}" type="datetimeFigureOut">
              <a:rPr lang="fr-FR" smtClean="0"/>
              <a:t>22/08/2017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0DF49C-01EB-4C1E-A25A-730467E5B704}" type="slidenum">
              <a:rPr lang="fr-FR" smtClean="0"/>
              <a:t>‹N°›</a:t>
            </a:fld>
            <a:endParaRPr lang="fr-FR"/>
          </a:p>
        </p:txBody>
      </p:sp>
    </p:spTree>
    <p:extLst>
      <p:ext uri="{BB962C8B-B14F-4D97-AF65-F5344CB8AC3E}">
        <p14:creationId xmlns:p14="http://schemas.microsoft.com/office/powerpoint/2010/main" val="1030782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vid&#233;os/pourquoi-faut-il-economiser-leau-1-jour-1-question.mp4"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hyperlink" Target="file:///D:\vid&#233;os\pourquoi-faut-il-reduire-les-dechets-1-jour-1-question.mp4" TargetMode="External"/><Relationship Id="rId7" Type="http://schemas.openxmlformats.org/officeDocument/2006/relationships/image" Target="../media/image32.gi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gif"/><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hyperlink" Target="../vid&#233;os/le-gaspillage-alimentaire%20pour%20diapo.mp4"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3.jpeg"/><Relationship Id="rId4" Type="http://schemas.openxmlformats.org/officeDocument/2006/relationships/image" Target="../media/image42.gif"/></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file:///D:\vid&#233;os\valorplast-les-differentes-etapes-du-tri-au-recyclage-des-bouteilles-et-flacons-plastiques..mp4" TargetMode="External"/><Relationship Id="rId5" Type="http://schemas.openxmlformats.org/officeDocument/2006/relationships/image" Target="../media/image47.jpeg"/><Relationship Id="rId4" Type="http://schemas.openxmlformats.org/officeDocument/2006/relationships/image" Target="../media/image46.jpeg"/></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4.jpeg"/><Relationship Id="rId4" Type="http://schemas.openxmlformats.org/officeDocument/2006/relationships/image" Target="../media/image53.jpeg"/></Relationships>
</file>

<file path=ppt/slides/_rels/slide21.xml.rels><?xml version="1.0" encoding="UTF-8" standalone="yes"?>
<Relationships xmlns="http://schemas.openxmlformats.org/package/2006/relationships"><Relationship Id="rId8" Type="http://schemas.openxmlformats.org/officeDocument/2006/relationships/image" Target="../media/image60.jpg"/><Relationship Id="rId3" Type="http://schemas.openxmlformats.org/officeDocument/2006/relationships/image" Target="../media/image55.png"/><Relationship Id="rId7" Type="http://schemas.openxmlformats.org/officeDocument/2006/relationships/image" Target="../media/image59.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8.gif"/><Relationship Id="rId5" Type="http://schemas.openxmlformats.org/officeDocument/2006/relationships/image" Target="../media/image57.jpg"/><Relationship Id="rId10" Type="http://schemas.openxmlformats.org/officeDocument/2006/relationships/hyperlink" Target="file:///D:\vid&#233;os\Le%20compost%20&#224;%20la%20maison%20-%20vid&#233;o%20Dailymotion.mp4" TargetMode="External"/><Relationship Id="rId4" Type="http://schemas.openxmlformats.org/officeDocument/2006/relationships/image" Target="../media/image56.gif"/><Relationship Id="rId9" Type="http://schemas.openxmlformats.org/officeDocument/2006/relationships/image" Target="../media/image61.png"/></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5.jpeg"/><Relationship Id="rId5" Type="http://schemas.openxmlformats.org/officeDocument/2006/relationships/image" Target="../media/image64.png"/><Relationship Id="rId4" Type="http://schemas.openxmlformats.org/officeDocument/2006/relationships/image" Target="../media/image63.jpeg"/></Relationships>
</file>

<file path=ppt/slides/_rels/slide2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jpeg"/></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hyperlink" Target="http://www.bing.com/images/search?q=ecolabel+papier&amp;id=E3F3C655631F5CDB20B6E0B56893860600FFFDC9&amp;FORM=IQFRBA" TargetMode="External"/><Relationship Id="rId7" Type="http://schemas.openxmlformats.org/officeDocument/2006/relationships/hyperlink" Target="file:///D:\vid&#233;os\ademe-reduction-des-dechets-bureau.mp4"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l="24104"/>
          <a:stretch/>
        </p:blipFill>
        <p:spPr>
          <a:xfrm>
            <a:off x="0" y="0"/>
            <a:ext cx="6010000" cy="3959360"/>
          </a:xfrm>
          <a:prstGeom prst="rect">
            <a:avLst/>
          </a:prstGeom>
        </p:spPr>
      </p:pic>
      <p:pic>
        <p:nvPicPr>
          <p:cNvPr id="13" name="Image 12"/>
          <p:cNvPicPr>
            <a:picLocks noChangeAspect="1"/>
          </p:cNvPicPr>
          <p:nvPr/>
        </p:nvPicPr>
        <p:blipFill rotWithShape="1">
          <a:blip r:embed="rId2" cstate="print">
            <a:extLst>
              <a:ext uri="{28A0092B-C50C-407E-A947-70E740481C1C}">
                <a14:useLocalDpi xmlns:a14="http://schemas.microsoft.com/office/drawing/2010/main" val="0"/>
              </a:ext>
            </a:extLst>
          </a:blip>
          <a:srcRect l="45019" r="37105" b="13395"/>
          <a:stretch/>
        </p:blipFill>
        <p:spPr>
          <a:xfrm>
            <a:off x="0" y="3429000"/>
            <a:ext cx="1415562" cy="3429000"/>
          </a:xfrm>
          <a:prstGeom prst="rect">
            <a:avLst/>
          </a:prstGeom>
        </p:spPr>
      </p:pic>
      <p:sp>
        <p:nvSpPr>
          <p:cNvPr id="5" name="ZoneTexte 4"/>
          <p:cNvSpPr txBox="1"/>
          <p:nvPr/>
        </p:nvSpPr>
        <p:spPr>
          <a:xfrm>
            <a:off x="179512" y="567839"/>
            <a:ext cx="8928992" cy="3293209"/>
          </a:xfrm>
          <a:prstGeom prst="rect">
            <a:avLst/>
          </a:prstGeom>
          <a:noFill/>
        </p:spPr>
        <p:txBody>
          <a:bodyPr wrap="square" rtlCol="0">
            <a:spAutoFit/>
          </a:bodyPr>
          <a:lstStyle/>
          <a:p>
            <a:pPr algn="ctr"/>
            <a:r>
              <a:rPr lang="fr-FR" sz="4000" b="1" dirty="0" smtClean="0">
                <a:solidFill>
                  <a:srgbClr val="005581"/>
                </a:solidFill>
                <a:latin typeface="Arial" pitchFamily="34" charset="0"/>
                <a:cs typeface="Arial" pitchFamily="34" charset="0"/>
              </a:rPr>
              <a:t>DEVENIR </a:t>
            </a:r>
          </a:p>
          <a:p>
            <a:pPr algn="ctr"/>
            <a:r>
              <a:rPr lang="fr-FR" sz="4000" b="1" dirty="0" smtClean="0">
                <a:solidFill>
                  <a:srgbClr val="005581"/>
                </a:solidFill>
                <a:latin typeface="Arial" pitchFamily="34" charset="0"/>
                <a:cs typeface="Arial" pitchFamily="34" charset="0"/>
              </a:rPr>
              <a:t>ECO-RESPONSABLE</a:t>
            </a:r>
          </a:p>
          <a:p>
            <a:pPr algn="ctr"/>
            <a:endParaRPr lang="fr-FR" sz="1200" b="1" dirty="0" smtClean="0">
              <a:solidFill>
                <a:srgbClr val="005581"/>
              </a:solidFill>
              <a:latin typeface="Arial" pitchFamily="34" charset="0"/>
              <a:cs typeface="Arial" pitchFamily="34" charset="0"/>
            </a:endParaRPr>
          </a:p>
          <a:p>
            <a:pPr algn="ctr"/>
            <a:r>
              <a:rPr lang="fr-FR" sz="3200" b="1" dirty="0" smtClean="0">
                <a:solidFill>
                  <a:srgbClr val="75A832"/>
                </a:solidFill>
                <a:latin typeface="Arial" pitchFamily="34" charset="0"/>
                <a:cs typeface="Arial" pitchFamily="34" charset="0"/>
              </a:rPr>
              <a:t>Dès maintenant, </a:t>
            </a:r>
          </a:p>
          <a:p>
            <a:pPr algn="ctr"/>
            <a:r>
              <a:rPr lang="fr-FR" sz="3600" b="1" dirty="0" smtClean="0">
                <a:solidFill>
                  <a:srgbClr val="75A832"/>
                </a:solidFill>
                <a:latin typeface="Arial" pitchFamily="34" charset="0"/>
                <a:cs typeface="Arial" pitchFamily="34" charset="0"/>
              </a:rPr>
              <a:t>chaque geste compte !</a:t>
            </a:r>
          </a:p>
          <a:p>
            <a:pPr algn="ctr"/>
            <a:r>
              <a:rPr lang="fr-FR" sz="2400" b="1" dirty="0">
                <a:solidFill>
                  <a:srgbClr val="D60093"/>
                </a:solidFill>
                <a:latin typeface="Arial" pitchFamily="34" charset="0"/>
                <a:cs typeface="Arial" pitchFamily="34" charset="0"/>
              </a:rPr>
              <a:t>Actions efficaces et bonnes </a:t>
            </a:r>
            <a:r>
              <a:rPr lang="fr-FR" sz="2400" b="1" dirty="0" smtClean="0">
                <a:solidFill>
                  <a:srgbClr val="D60093"/>
                </a:solidFill>
                <a:latin typeface="Arial" pitchFamily="34" charset="0"/>
                <a:cs typeface="Arial" pitchFamily="34" charset="0"/>
              </a:rPr>
              <a:t>pratiques.</a:t>
            </a:r>
            <a:endParaRPr lang="fr-FR" sz="2400" b="1" dirty="0">
              <a:solidFill>
                <a:srgbClr val="D60093"/>
              </a:solidFill>
              <a:latin typeface="Arial" pitchFamily="34" charset="0"/>
              <a:cs typeface="Arial" pitchFamily="34" charset="0"/>
            </a:endParaRPr>
          </a:p>
          <a:p>
            <a:pPr algn="ctr"/>
            <a:endParaRPr lang="fr-FR" sz="2400" b="1" dirty="0">
              <a:solidFill>
                <a:srgbClr val="75A832"/>
              </a:solidFill>
              <a:latin typeface="Arial" pitchFamily="34" charset="0"/>
              <a:cs typeface="Arial" pitchFamily="34" charset="0"/>
            </a:endParaRPr>
          </a:p>
        </p:txBody>
      </p:sp>
      <p:pic>
        <p:nvPicPr>
          <p:cNvPr id="6" name="Image 5"/>
          <p:cNvPicPr>
            <a:picLocks noChangeAspect="1"/>
          </p:cNvPicPr>
          <p:nvPr/>
        </p:nvPicPr>
        <p:blipFill rotWithShape="1">
          <a:blip r:embed="rId3" cstate="print">
            <a:extLst>
              <a:ext uri="{28A0092B-C50C-407E-A947-70E740481C1C}">
                <a14:useLocalDpi xmlns:a14="http://schemas.microsoft.com/office/drawing/2010/main" val="0"/>
              </a:ext>
            </a:extLst>
          </a:blip>
          <a:srcRect t="22700" b="18889"/>
          <a:stretch/>
        </p:blipFill>
        <p:spPr>
          <a:xfrm>
            <a:off x="2771800" y="3603184"/>
            <a:ext cx="3744416" cy="3092500"/>
          </a:xfrm>
          <a:prstGeom prst="rect">
            <a:avLst/>
          </a:prstGeom>
        </p:spPr>
      </p:pic>
    </p:spTree>
    <p:extLst>
      <p:ext uri="{BB962C8B-B14F-4D97-AF65-F5344CB8AC3E}">
        <p14:creationId xmlns:p14="http://schemas.microsoft.com/office/powerpoint/2010/main" val="5196230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l="24104"/>
          <a:stretch/>
        </p:blipFill>
        <p:spPr>
          <a:xfrm>
            <a:off x="0" y="0"/>
            <a:ext cx="6010000" cy="3959360"/>
          </a:xfrm>
          <a:prstGeom prst="rect">
            <a:avLst/>
          </a:prstGeom>
        </p:spPr>
      </p:pic>
      <p:pic>
        <p:nvPicPr>
          <p:cNvPr id="13" name="Image 12"/>
          <p:cNvPicPr>
            <a:picLocks noChangeAspect="1"/>
          </p:cNvPicPr>
          <p:nvPr/>
        </p:nvPicPr>
        <p:blipFill rotWithShape="1">
          <a:blip r:embed="rId2" cstate="print">
            <a:extLst>
              <a:ext uri="{28A0092B-C50C-407E-A947-70E740481C1C}">
                <a14:useLocalDpi xmlns:a14="http://schemas.microsoft.com/office/drawing/2010/main" val="0"/>
              </a:ext>
            </a:extLst>
          </a:blip>
          <a:srcRect l="45019" r="37105" b="13395"/>
          <a:stretch/>
        </p:blipFill>
        <p:spPr>
          <a:xfrm>
            <a:off x="0" y="3429000"/>
            <a:ext cx="1415562" cy="3429000"/>
          </a:xfrm>
          <a:prstGeom prst="rect">
            <a:avLst/>
          </a:prstGeom>
        </p:spPr>
      </p:pic>
      <p:sp>
        <p:nvSpPr>
          <p:cNvPr id="14" name="Rectangle 13"/>
          <p:cNvSpPr/>
          <p:nvPr/>
        </p:nvSpPr>
        <p:spPr>
          <a:xfrm>
            <a:off x="0" y="6237312"/>
            <a:ext cx="9144000" cy="620688"/>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OLDHAM MARS 2017</a:t>
            </a:r>
          </a:p>
        </p:txBody>
      </p:sp>
      <p:sp>
        <p:nvSpPr>
          <p:cNvPr id="5" name="ZoneTexte 4"/>
          <p:cNvSpPr txBox="1"/>
          <p:nvPr/>
        </p:nvSpPr>
        <p:spPr>
          <a:xfrm>
            <a:off x="323528" y="188640"/>
            <a:ext cx="8784976" cy="830997"/>
          </a:xfrm>
          <a:prstGeom prst="rect">
            <a:avLst/>
          </a:prstGeom>
          <a:noFill/>
        </p:spPr>
        <p:txBody>
          <a:bodyPr wrap="square" rtlCol="0">
            <a:spAutoFit/>
          </a:bodyPr>
          <a:lstStyle/>
          <a:p>
            <a:r>
              <a:rPr lang="fr-FR" sz="2800" b="1" dirty="0" smtClean="0">
                <a:solidFill>
                  <a:srgbClr val="71A230"/>
                </a:solidFill>
                <a:latin typeface="Arial" pitchFamily="34" charset="0"/>
                <a:cs typeface="Arial" pitchFamily="34" charset="0"/>
              </a:rPr>
              <a:t>  	</a:t>
            </a:r>
            <a:r>
              <a:rPr lang="fr-FR" sz="2400" b="1" dirty="0" smtClean="0">
                <a:solidFill>
                  <a:srgbClr val="71A230"/>
                </a:solidFill>
                <a:latin typeface="Arial" pitchFamily="34" charset="0"/>
                <a:cs typeface="Arial" pitchFamily="34" charset="0"/>
              </a:rPr>
              <a:t>3 – NOTRE CONSOMMATION ENERGETIQUE</a:t>
            </a:r>
          </a:p>
          <a:p>
            <a:endParaRPr lang="fr-FR" sz="2000" b="1" dirty="0" smtClean="0">
              <a:solidFill>
                <a:srgbClr val="005581"/>
              </a:solidFill>
              <a:latin typeface="Arial" pitchFamily="34" charset="0"/>
              <a:cs typeface="Arial" pitchFamily="34" charset="0"/>
            </a:endParaRPr>
          </a:p>
        </p:txBody>
      </p:sp>
      <p:sp>
        <p:nvSpPr>
          <p:cNvPr id="6" name="Rectangle 5"/>
          <p:cNvSpPr/>
          <p:nvPr/>
        </p:nvSpPr>
        <p:spPr>
          <a:xfrm>
            <a:off x="1799184" y="836712"/>
            <a:ext cx="6552728" cy="369332"/>
          </a:xfrm>
          <a:prstGeom prst="rect">
            <a:avLst/>
          </a:prstGeom>
        </p:spPr>
        <p:txBody>
          <a:bodyPr wrap="square">
            <a:spAutoFit/>
          </a:bodyPr>
          <a:lstStyle/>
          <a:p>
            <a:r>
              <a:rPr lang="fr-FR" b="1" dirty="0" smtClean="0">
                <a:solidFill>
                  <a:schemeClr val="tx2"/>
                </a:solidFill>
                <a:latin typeface="MV Boli" pitchFamily="2" charset="0"/>
                <a:cs typeface="MV Boli" pitchFamily="2" charset="0"/>
              </a:rPr>
              <a:t>Pourquoi cette prise de conscience aujourd’hui ?</a:t>
            </a:r>
            <a:endParaRPr lang="fr-FR" b="1" dirty="0">
              <a:solidFill>
                <a:schemeClr val="tx2"/>
              </a:solidFill>
              <a:latin typeface="MV Boli" pitchFamily="2" charset="0"/>
              <a:cs typeface="MV Boli" pitchFamily="2" charset="0"/>
            </a:endParaRPr>
          </a:p>
        </p:txBody>
      </p:sp>
      <p:sp>
        <p:nvSpPr>
          <p:cNvPr id="7" name="ZoneTexte 6"/>
          <p:cNvSpPr txBox="1"/>
          <p:nvPr/>
        </p:nvSpPr>
        <p:spPr>
          <a:xfrm>
            <a:off x="707780" y="1220149"/>
            <a:ext cx="8292203" cy="3016210"/>
          </a:xfrm>
          <a:prstGeom prst="rect">
            <a:avLst/>
          </a:prstGeom>
          <a:noFill/>
        </p:spPr>
        <p:txBody>
          <a:bodyPr wrap="square" rtlCol="0">
            <a:spAutoFit/>
          </a:bodyPr>
          <a:lstStyle/>
          <a:p>
            <a:pPr algn="just"/>
            <a:r>
              <a:rPr lang="fr-FR" dirty="0" smtClean="0">
                <a:solidFill>
                  <a:schemeClr val="tx1">
                    <a:lumMod val="65000"/>
                    <a:lumOff val="35000"/>
                  </a:schemeClr>
                </a:solidFill>
                <a:latin typeface="Arial" pitchFamily="34" charset="0"/>
                <a:cs typeface="Arial" pitchFamily="34" charset="0"/>
              </a:rPr>
              <a:t>En un siècle, les activités humaines ont augmenté de 35 % les concentrations de gaz à effet de serre (GES) dans l’atmosphère. Cela conduit au dérèglement climatique qui entraîne la fonte des glaciers, la montée des océans, des tempêtes plus fréquentes et plus violentes, des sécheresses…</a:t>
            </a:r>
          </a:p>
          <a:p>
            <a:pPr algn="just"/>
            <a:endParaRPr lang="fr-FR" sz="1000" dirty="0" smtClean="0">
              <a:solidFill>
                <a:schemeClr val="tx1">
                  <a:lumMod val="65000"/>
                  <a:lumOff val="35000"/>
                </a:schemeClr>
              </a:solidFill>
              <a:latin typeface="Arial" pitchFamily="34" charset="0"/>
              <a:cs typeface="Arial" pitchFamily="34" charset="0"/>
            </a:endParaRPr>
          </a:p>
          <a:p>
            <a:pPr algn="just"/>
            <a:r>
              <a:rPr lang="fr-FR" dirty="0" smtClean="0">
                <a:solidFill>
                  <a:schemeClr val="tx1">
                    <a:lumMod val="65000"/>
                    <a:lumOff val="35000"/>
                  </a:schemeClr>
                </a:solidFill>
                <a:latin typeface="Arial" pitchFamily="34" charset="0"/>
                <a:cs typeface="Arial" pitchFamily="34" charset="0"/>
              </a:rPr>
              <a:t>Aujourd’hui, chaque français émet 6 tonnes de gaz à effet de serre (GES) par an. A titre de comparaison, un chinois en émet 2 tonnes. L’objectif européen est de réduire ses émissions de 20 % en 2020 (par rapport à 1990) et de les diviser par 4 en 2050. </a:t>
            </a:r>
            <a:endParaRPr lang="fr-FR" sz="1600" dirty="0" smtClean="0">
              <a:solidFill>
                <a:schemeClr val="tx1">
                  <a:lumMod val="65000"/>
                  <a:lumOff val="35000"/>
                </a:schemeClr>
              </a:solidFill>
              <a:latin typeface="Arial" pitchFamily="34" charset="0"/>
              <a:cs typeface="Arial" pitchFamily="34" charset="0"/>
            </a:endParaRPr>
          </a:p>
          <a:p>
            <a:pPr algn="ctr"/>
            <a:endParaRPr lang="fr-FR" sz="600" b="1" dirty="0" smtClean="0">
              <a:solidFill>
                <a:srgbClr val="D60093"/>
              </a:solidFill>
              <a:latin typeface="Arial" pitchFamily="34" charset="0"/>
              <a:cs typeface="Arial" pitchFamily="34" charset="0"/>
            </a:endParaRPr>
          </a:p>
          <a:p>
            <a:pPr algn="ctr"/>
            <a:r>
              <a:rPr lang="fr-FR" sz="2400" b="1" dirty="0" smtClean="0">
                <a:solidFill>
                  <a:srgbClr val="D60093"/>
                </a:solidFill>
                <a:latin typeface="Arial" pitchFamily="34" charset="0"/>
                <a:cs typeface="Arial" pitchFamily="34" charset="0"/>
              </a:rPr>
              <a:t>Faisons vite, ça chauffe !</a:t>
            </a:r>
            <a:endParaRPr lang="fr-FR" sz="2400" b="1" dirty="0">
              <a:solidFill>
                <a:srgbClr val="D60093"/>
              </a:solidFill>
              <a:latin typeface="Arial" pitchFamily="34" charset="0"/>
              <a:cs typeface="Arial" pitchFamily="34" charset="0"/>
            </a:endParaRPr>
          </a:p>
        </p:txBody>
      </p:sp>
      <p:sp>
        <p:nvSpPr>
          <p:cNvPr id="8" name="Rectangle 7"/>
          <p:cNvSpPr/>
          <p:nvPr/>
        </p:nvSpPr>
        <p:spPr>
          <a:xfrm>
            <a:off x="503040" y="4313452"/>
            <a:ext cx="8496944" cy="1831271"/>
          </a:xfrm>
          <a:prstGeom prst="rect">
            <a:avLst/>
          </a:prstGeom>
        </p:spPr>
        <p:txBody>
          <a:bodyPr wrap="square">
            <a:spAutoFit/>
          </a:bodyPr>
          <a:lstStyle/>
          <a:p>
            <a:pPr algn="ctr"/>
            <a:r>
              <a:rPr lang="fr-FR" b="1" dirty="0" smtClean="0">
                <a:solidFill>
                  <a:schemeClr val="tx2"/>
                </a:solidFill>
                <a:latin typeface="Arial" pitchFamily="34" charset="0"/>
                <a:cs typeface="Arial" pitchFamily="34" charset="0"/>
              </a:rPr>
              <a:t>La température idéale dans les bâtiments est de 19°C.</a:t>
            </a:r>
          </a:p>
          <a:p>
            <a:pPr marL="266700" indent="-266700"/>
            <a:endParaRPr lang="fr-FR" sz="1200" dirty="0" smtClean="0">
              <a:solidFill>
                <a:srgbClr val="6D6E71"/>
              </a:solidFill>
              <a:latin typeface="Arial" pitchFamily="34" charset="0"/>
              <a:cs typeface="Arial" pitchFamily="34" charset="0"/>
            </a:endParaRPr>
          </a:p>
          <a:p>
            <a:pPr marL="538163" indent="-266700"/>
            <a:r>
              <a:rPr lang="fr-FR" sz="1700" b="1" dirty="0" smtClean="0">
                <a:solidFill>
                  <a:srgbClr val="6D6E71"/>
                </a:solidFill>
                <a:latin typeface="Arial" pitchFamily="34" charset="0"/>
                <a:cs typeface="Arial" pitchFamily="34" charset="0"/>
              </a:rPr>
              <a:t> </a:t>
            </a:r>
            <a:r>
              <a:rPr lang="fr-FR" sz="1700" b="1" dirty="0" smtClean="0">
                <a:solidFill>
                  <a:srgbClr val="75A832"/>
                </a:solidFill>
                <a:latin typeface="Arial" pitchFamily="34" charset="0"/>
                <a:cs typeface="Arial" pitchFamily="34" charset="0"/>
              </a:rPr>
              <a:t>Selon vous, baisser le chauffage d’1°C  permet de faire baisser la facture de :</a:t>
            </a:r>
          </a:p>
          <a:p>
            <a:pPr marL="538163" indent="-266700"/>
            <a:endParaRPr lang="fr-FR" sz="1200" b="1" dirty="0" smtClean="0">
              <a:solidFill>
                <a:srgbClr val="75A832"/>
              </a:solidFill>
              <a:latin typeface="Arial" pitchFamily="34" charset="0"/>
              <a:cs typeface="Arial" pitchFamily="34" charset="0"/>
            </a:endParaRPr>
          </a:p>
          <a:p>
            <a:pPr marL="717550" indent="-266700"/>
            <a:r>
              <a:rPr lang="fr-FR" b="1" dirty="0" smtClean="0">
                <a:solidFill>
                  <a:srgbClr val="005581"/>
                </a:solidFill>
                <a:latin typeface="Arial" pitchFamily="34" charset="0"/>
                <a:cs typeface="Arial" pitchFamily="34" charset="0"/>
              </a:rPr>
              <a:t>A – 10%</a:t>
            </a:r>
          </a:p>
          <a:p>
            <a:pPr marL="717550" indent="-266700"/>
            <a:r>
              <a:rPr lang="fr-FR" b="1" dirty="0" smtClean="0">
                <a:solidFill>
                  <a:srgbClr val="005581"/>
                </a:solidFill>
                <a:latin typeface="Arial" pitchFamily="34" charset="0"/>
                <a:cs typeface="Arial" pitchFamily="34" charset="0"/>
              </a:rPr>
              <a:t>B – 5 %</a:t>
            </a:r>
          </a:p>
          <a:p>
            <a:pPr marL="717550" indent="-266700"/>
            <a:r>
              <a:rPr lang="fr-FR" b="1" dirty="0" smtClean="0">
                <a:solidFill>
                  <a:srgbClr val="005581"/>
                </a:solidFill>
                <a:latin typeface="Arial" pitchFamily="34" charset="0"/>
                <a:cs typeface="Arial" pitchFamily="34" charset="0"/>
              </a:rPr>
              <a:t>C – 7 %</a:t>
            </a:r>
          </a:p>
        </p:txBody>
      </p:sp>
    </p:spTree>
    <p:extLst>
      <p:ext uri="{BB962C8B-B14F-4D97-AF65-F5344CB8AC3E}">
        <p14:creationId xmlns:p14="http://schemas.microsoft.com/office/powerpoint/2010/main" val="38067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8">
                                            <p:txEl>
                                              <p:pRg st="6" end="6"/>
                                            </p:txEl>
                                          </p:spTgt>
                                        </p:tgtEl>
                                        <p:attrNameLst>
                                          <p:attrName>style.color</p:attrName>
                                        </p:attrNameLst>
                                      </p:cBhvr>
                                      <p:to>
                                        <a:srgbClr val="FF006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l="24104"/>
          <a:stretch/>
        </p:blipFill>
        <p:spPr>
          <a:xfrm>
            <a:off x="0" y="0"/>
            <a:ext cx="6010000" cy="3959360"/>
          </a:xfrm>
          <a:prstGeom prst="rect">
            <a:avLst/>
          </a:prstGeom>
        </p:spPr>
      </p:pic>
      <p:pic>
        <p:nvPicPr>
          <p:cNvPr id="13" name="Image 12"/>
          <p:cNvPicPr>
            <a:picLocks noChangeAspect="1"/>
          </p:cNvPicPr>
          <p:nvPr/>
        </p:nvPicPr>
        <p:blipFill rotWithShape="1">
          <a:blip r:embed="rId2" cstate="print">
            <a:extLst>
              <a:ext uri="{28A0092B-C50C-407E-A947-70E740481C1C}">
                <a14:useLocalDpi xmlns:a14="http://schemas.microsoft.com/office/drawing/2010/main" val="0"/>
              </a:ext>
            </a:extLst>
          </a:blip>
          <a:srcRect l="45019" r="37105" b="13395"/>
          <a:stretch/>
        </p:blipFill>
        <p:spPr>
          <a:xfrm>
            <a:off x="0" y="3429000"/>
            <a:ext cx="1415562" cy="3429000"/>
          </a:xfrm>
          <a:prstGeom prst="rect">
            <a:avLst/>
          </a:prstGeom>
        </p:spPr>
      </p:pic>
      <p:sp>
        <p:nvSpPr>
          <p:cNvPr id="14" name="Rectangle 13"/>
          <p:cNvSpPr/>
          <p:nvPr/>
        </p:nvSpPr>
        <p:spPr>
          <a:xfrm>
            <a:off x="0" y="6237312"/>
            <a:ext cx="9144000" cy="620688"/>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OLDHAM MARS 2017</a:t>
            </a:r>
          </a:p>
        </p:txBody>
      </p:sp>
      <p:sp>
        <p:nvSpPr>
          <p:cNvPr id="5" name="Rectangle 4"/>
          <p:cNvSpPr/>
          <p:nvPr/>
        </p:nvSpPr>
        <p:spPr>
          <a:xfrm>
            <a:off x="707781" y="764704"/>
            <a:ext cx="8317432" cy="4524315"/>
          </a:xfrm>
          <a:prstGeom prst="rect">
            <a:avLst/>
          </a:prstGeom>
        </p:spPr>
        <p:txBody>
          <a:bodyPr wrap="square">
            <a:spAutoFit/>
          </a:bodyPr>
          <a:lstStyle/>
          <a:p>
            <a:pPr marL="3862388"/>
            <a:endParaRPr lang="fr-FR" dirty="0" smtClean="0">
              <a:solidFill>
                <a:schemeClr val="tx1">
                  <a:lumMod val="65000"/>
                  <a:lumOff val="35000"/>
                </a:schemeClr>
              </a:solidFill>
              <a:latin typeface="Arial" pitchFamily="34" charset="0"/>
              <a:cs typeface="Arial" pitchFamily="34" charset="0"/>
            </a:endParaRPr>
          </a:p>
          <a:p>
            <a:pPr>
              <a:lnSpc>
                <a:spcPct val="150000"/>
              </a:lnSpc>
            </a:pPr>
            <a:endParaRPr lang="fr-FR" sz="1200" b="1" dirty="0" smtClean="0">
              <a:solidFill>
                <a:srgbClr val="005581"/>
              </a:solidFill>
              <a:latin typeface="Arial" pitchFamily="34" charset="0"/>
              <a:cs typeface="Arial" pitchFamily="34" charset="0"/>
            </a:endParaRPr>
          </a:p>
          <a:p>
            <a:pPr marL="531813" indent="-258763">
              <a:buFont typeface="Wingdings" pitchFamily="2" charset="2"/>
              <a:buChar char="v"/>
            </a:pPr>
            <a:r>
              <a:rPr lang="fr-FR" b="1" dirty="0" smtClean="0">
                <a:solidFill>
                  <a:schemeClr val="tx2"/>
                </a:solidFill>
                <a:latin typeface="Arial" pitchFamily="34" charset="0"/>
                <a:cs typeface="Arial" pitchFamily="34" charset="0"/>
              </a:rPr>
              <a:t>J’éteins les lumières</a:t>
            </a:r>
            <a:r>
              <a:rPr lang="fr-FR" dirty="0" smtClean="0">
                <a:solidFill>
                  <a:schemeClr val="tx2"/>
                </a:solidFill>
                <a:latin typeface="Arial" pitchFamily="34" charset="0"/>
                <a:cs typeface="Arial" pitchFamily="34" charset="0"/>
              </a:rPr>
              <a:t> </a:t>
            </a:r>
            <a:r>
              <a:rPr lang="fr-FR" b="1" dirty="0" smtClean="0">
                <a:solidFill>
                  <a:schemeClr val="tx2"/>
                </a:solidFill>
                <a:latin typeface="Arial" pitchFamily="34" charset="0"/>
                <a:cs typeface="Arial" pitchFamily="34" charset="0"/>
              </a:rPr>
              <a:t>lorsque je quitte une pièce,</a:t>
            </a:r>
          </a:p>
          <a:p>
            <a:pPr marL="531813" indent="-258763"/>
            <a:r>
              <a:rPr lang="fr-FR" dirty="0" smtClean="0">
                <a:solidFill>
                  <a:srgbClr val="75A832"/>
                </a:solidFill>
                <a:latin typeface="Arial" pitchFamily="34" charset="0"/>
                <a:cs typeface="Arial" pitchFamily="34" charset="0"/>
              </a:rPr>
              <a:t>    </a:t>
            </a:r>
            <a:r>
              <a:rPr lang="fr-FR" dirty="0" smtClean="0">
                <a:solidFill>
                  <a:schemeClr val="tx1">
                    <a:lumMod val="75000"/>
                    <a:lumOff val="25000"/>
                  </a:schemeClr>
                </a:solidFill>
                <a:latin typeface="Arial" pitchFamily="34" charset="0"/>
                <a:cs typeface="Arial" pitchFamily="34" charset="0"/>
              </a:rPr>
              <a:t>10 minutes d’éclairage inutile 3 fois par jour, c’est l’équivalent de 5 jours   d’éclairage en continu au bout d’un an !</a:t>
            </a:r>
          </a:p>
          <a:p>
            <a:pPr marL="531813" indent="-258763"/>
            <a:endParaRPr lang="fr-FR" dirty="0" smtClean="0">
              <a:solidFill>
                <a:schemeClr val="tx1">
                  <a:lumMod val="65000"/>
                  <a:lumOff val="35000"/>
                </a:schemeClr>
              </a:solidFill>
              <a:latin typeface="Arial" pitchFamily="34" charset="0"/>
              <a:cs typeface="Arial" pitchFamily="34" charset="0"/>
            </a:endParaRPr>
          </a:p>
          <a:p>
            <a:pPr marL="531813" indent="-258763" algn="just">
              <a:buFont typeface="Wingdings" pitchFamily="2" charset="2"/>
              <a:buChar char="v"/>
            </a:pPr>
            <a:r>
              <a:rPr lang="fr-FR" b="1" dirty="0" smtClean="0">
                <a:solidFill>
                  <a:schemeClr val="tx2"/>
                </a:solidFill>
                <a:latin typeface="Arial" pitchFamily="34" charset="0"/>
                <a:cs typeface="Arial" pitchFamily="34" charset="0"/>
              </a:rPr>
              <a:t>Je place mon bureau perpendiculaire à la fenêtre,</a:t>
            </a:r>
          </a:p>
          <a:p>
            <a:pPr marL="531813" indent="-258763"/>
            <a:endParaRPr lang="fr-FR" dirty="0" smtClean="0">
              <a:solidFill>
                <a:schemeClr val="tx1">
                  <a:lumMod val="65000"/>
                  <a:lumOff val="35000"/>
                </a:schemeClr>
              </a:solidFill>
              <a:latin typeface="Arial" pitchFamily="34" charset="0"/>
              <a:cs typeface="Arial" pitchFamily="34" charset="0"/>
            </a:endParaRPr>
          </a:p>
          <a:p>
            <a:pPr marL="531813" indent="-258763" algn="just">
              <a:buFont typeface="Wingdings" pitchFamily="2" charset="2"/>
              <a:buChar char="v"/>
            </a:pPr>
            <a:r>
              <a:rPr lang="fr-FR" b="1" dirty="0" smtClean="0">
                <a:solidFill>
                  <a:schemeClr val="tx2"/>
                </a:solidFill>
                <a:latin typeface="Arial" pitchFamily="34" charset="0"/>
                <a:cs typeface="Arial" pitchFamily="34" charset="0"/>
              </a:rPr>
              <a:t>J’éteins l’ensemble des appareils le soir et en cas d’absence momentanée prolongée (réunion…),</a:t>
            </a:r>
          </a:p>
          <a:p>
            <a:pPr marL="531813" indent="-258763" algn="just"/>
            <a:r>
              <a:rPr lang="fr-FR" dirty="0" smtClean="0">
                <a:solidFill>
                  <a:schemeClr val="tx1">
                    <a:lumMod val="75000"/>
                    <a:lumOff val="25000"/>
                  </a:schemeClr>
                </a:solidFill>
                <a:latin typeface="Arial" pitchFamily="34" charset="0"/>
                <a:cs typeface="Arial" pitchFamily="34" charset="0"/>
              </a:rPr>
              <a:t>	Le mode veille est économique mais… un ordinateur en veille utilise encore 20% à 40% de sa consommation en marche. Autant l’arrêter le plus souvent possible !</a:t>
            </a:r>
          </a:p>
          <a:p>
            <a:pPr marL="531813" indent="-258763" algn="just"/>
            <a:endParaRPr lang="fr-FR" b="1" dirty="0" smtClean="0">
              <a:solidFill>
                <a:srgbClr val="75A832"/>
              </a:solidFill>
              <a:latin typeface="Arial" pitchFamily="34" charset="0"/>
              <a:cs typeface="Arial" pitchFamily="34" charset="0"/>
            </a:endParaRPr>
          </a:p>
          <a:p>
            <a:pPr marL="531813" indent="-258763" algn="just">
              <a:buFont typeface="Wingdings" pitchFamily="2" charset="2"/>
              <a:buChar char="v"/>
            </a:pPr>
            <a:r>
              <a:rPr lang="fr-FR" b="1" dirty="0" smtClean="0">
                <a:solidFill>
                  <a:schemeClr val="tx2"/>
                </a:solidFill>
                <a:latin typeface="Arial" pitchFamily="34" charset="0"/>
                <a:cs typeface="Arial" pitchFamily="34" charset="0"/>
              </a:rPr>
              <a:t>Je limite le chauffage à 19°C et je privilégie les gros pulls !</a:t>
            </a:r>
          </a:p>
          <a:p>
            <a:pPr marL="531813" indent="-258763" algn="just"/>
            <a:endParaRPr lang="fr-FR" dirty="0" smtClean="0">
              <a:solidFill>
                <a:schemeClr val="tx1">
                  <a:lumMod val="65000"/>
                  <a:lumOff val="35000"/>
                </a:schemeClr>
              </a:solidFill>
              <a:latin typeface="Arial" pitchFamily="34" charset="0"/>
              <a:cs typeface="Arial" pitchFamily="34" charset="0"/>
            </a:endParaRPr>
          </a:p>
        </p:txBody>
      </p:sp>
      <p:sp>
        <p:nvSpPr>
          <p:cNvPr id="7" name="Rectangle 6"/>
          <p:cNvSpPr/>
          <p:nvPr/>
        </p:nvSpPr>
        <p:spPr>
          <a:xfrm>
            <a:off x="1259631" y="494081"/>
            <a:ext cx="5747087" cy="461665"/>
          </a:xfrm>
          <a:prstGeom prst="rect">
            <a:avLst/>
          </a:prstGeom>
        </p:spPr>
        <p:txBody>
          <a:bodyPr wrap="none">
            <a:spAutoFit/>
          </a:bodyPr>
          <a:lstStyle/>
          <a:p>
            <a:pPr marL="285750" indent="-285750" algn="ctr"/>
            <a:r>
              <a:rPr lang="fr-FR" sz="2400" b="1" dirty="0" smtClean="0">
                <a:solidFill>
                  <a:srgbClr val="75A832"/>
                </a:solidFill>
                <a:latin typeface="MV Boli" pitchFamily="2" charset="0"/>
                <a:cs typeface="MV Boli" pitchFamily="2" charset="0"/>
              </a:rPr>
              <a:t>Que fait un employé Eco responsable ?</a:t>
            </a:r>
            <a:endParaRPr lang="fr-FR" sz="2400" b="1" dirty="0">
              <a:solidFill>
                <a:srgbClr val="75A832"/>
              </a:solidFill>
              <a:latin typeface="MV Boli" pitchFamily="2" charset="0"/>
              <a:cs typeface="MV Boli" pitchFamily="2" charset="0"/>
            </a:endParaRPr>
          </a:p>
        </p:txBody>
      </p:sp>
    </p:spTree>
    <p:extLst>
      <p:ext uri="{BB962C8B-B14F-4D97-AF65-F5344CB8AC3E}">
        <p14:creationId xmlns:p14="http://schemas.microsoft.com/office/powerpoint/2010/main" val="17929099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l="24104"/>
          <a:stretch/>
        </p:blipFill>
        <p:spPr>
          <a:xfrm>
            <a:off x="0" y="0"/>
            <a:ext cx="6010000" cy="3959360"/>
          </a:xfrm>
          <a:prstGeom prst="rect">
            <a:avLst/>
          </a:prstGeom>
        </p:spPr>
      </p:pic>
      <p:pic>
        <p:nvPicPr>
          <p:cNvPr id="13" name="Image 12"/>
          <p:cNvPicPr>
            <a:picLocks noChangeAspect="1"/>
          </p:cNvPicPr>
          <p:nvPr/>
        </p:nvPicPr>
        <p:blipFill rotWithShape="1">
          <a:blip r:embed="rId2" cstate="print">
            <a:extLst>
              <a:ext uri="{28A0092B-C50C-407E-A947-70E740481C1C}">
                <a14:useLocalDpi xmlns:a14="http://schemas.microsoft.com/office/drawing/2010/main" val="0"/>
              </a:ext>
            </a:extLst>
          </a:blip>
          <a:srcRect l="45019" r="37105" b="13395"/>
          <a:stretch/>
        </p:blipFill>
        <p:spPr>
          <a:xfrm>
            <a:off x="0" y="3429000"/>
            <a:ext cx="1415562" cy="3429000"/>
          </a:xfrm>
          <a:prstGeom prst="rect">
            <a:avLst/>
          </a:prstGeom>
        </p:spPr>
      </p:pic>
      <p:sp>
        <p:nvSpPr>
          <p:cNvPr id="5" name="ZoneTexte 4"/>
          <p:cNvSpPr txBox="1"/>
          <p:nvPr/>
        </p:nvSpPr>
        <p:spPr>
          <a:xfrm>
            <a:off x="323528" y="22918"/>
            <a:ext cx="8784976" cy="523220"/>
          </a:xfrm>
          <a:prstGeom prst="rect">
            <a:avLst/>
          </a:prstGeom>
          <a:noFill/>
        </p:spPr>
        <p:txBody>
          <a:bodyPr wrap="square" rtlCol="0">
            <a:spAutoFit/>
          </a:bodyPr>
          <a:lstStyle/>
          <a:p>
            <a:r>
              <a:rPr lang="fr-FR" sz="2800" b="1" dirty="0" smtClean="0">
                <a:solidFill>
                  <a:srgbClr val="005581"/>
                </a:solidFill>
                <a:latin typeface="Arial" pitchFamily="34" charset="0"/>
                <a:cs typeface="Arial" pitchFamily="34" charset="0"/>
              </a:rPr>
              <a:t>  	</a:t>
            </a:r>
            <a:r>
              <a:rPr lang="fr-FR" sz="2400" b="1" dirty="0">
                <a:solidFill>
                  <a:srgbClr val="71A230"/>
                </a:solidFill>
                <a:latin typeface="Arial" pitchFamily="34" charset="0"/>
                <a:cs typeface="Arial" pitchFamily="34" charset="0"/>
              </a:rPr>
              <a:t>4</a:t>
            </a:r>
            <a:r>
              <a:rPr lang="fr-FR" sz="2400" b="1" dirty="0" smtClean="0">
                <a:solidFill>
                  <a:srgbClr val="71A230"/>
                </a:solidFill>
                <a:latin typeface="Arial" pitchFamily="34" charset="0"/>
                <a:cs typeface="Arial" pitchFamily="34" charset="0"/>
              </a:rPr>
              <a:t> – L’EAU</a:t>
            </a:r>
          </a:p>
        </p:txBody>
      </p:sp>
      <p:sp>
        <p:nvSpPr>
          <p:cNvPr id="6" name="Rectangle 5"/>
          <p:cNvSpPr/>
          <p:nvPr/>
        </p:nvSpPr>
        <p:spPr>
          <a:xfrm>
            <a:off x="1763688" y="493209"/>
            <a:ext cx="6552728" cy="369332"/>
          </a:xfrm>
          <a:prstGeom prst="rect">
            <a:avLst/>
          </a:prstGeom>
        </p:spPr>
        <p:txBody>
          <a:bodyPr wrap="square">
            <a:spAutoFit/>
          </a:bodyPr>
          <a:lstStyle/>
          <a:p>
            <a:r>
              <a:rPr lang="fr-FR" b="1" dirty="0" smtClean="0">
                <a:solidFill>
                  <a:schemeClr val="tx2"/>
                </a:solidFill>
                <a:latin typeface="MV Boli" pitchFamily="2" charset="0"/>
                <a:cs typeface="MV Boli" pitchFamily="2" charset="0"/>
              </a:rPr>
              <a:t>Pourquoi faut-il économiser l’eau ? </a:t>
            </a:r>
            <a:r>
              <a:rPr lang="fr-FR" b="1" dirty="0" smtClean="0">
                <a:solidFill>
                  <a:srgbClr val="75A832"/>
                </a:solidFill>
                <a:latin typeface="MV Boli" pitchFamily="2" charset="0"/>
                <a:cs typeface="MV Boli" pitchFamily="2" charset="0"/>
                <a:sym typeface="Wingdings 2"/>
                <a:hlinkClick r:id="rId3" action="ppaction://hlinkfile"/>
              </a:rPr>
              <a:t></a:t>
            </a:r>
            <a:endParaRPr lang="fr-FR" b="1" dirty="0">
              <a:solidFill>
                <a:srgbClr val="75A832"/>
              </a:solidFill>
              <a:latin typeface="MV Boli" pitchFamily="2" charset="0"/>
              <a:cs typeface="MV Boli" pitchFamily="2" charset="0"/>
            </a:endParaRPr>
          </a:p>
        </p:txBody>
      </p:sp>
      <p:sp>
        <p:nvSpPr>
          <p:cNvPr id="7" name="ZoneTexte 6"/>
          <p:cNvSpPr txBox="1"/>
          <p:nvPr/>
        </p:nvSpPr>
        <p:spPr>
          <a:xfrm>
            <a:off x="893950" y="1013827"/>
            <a:ext cx="8007821" cy="1015663"/>
          </a:xfrm>
          <a:prstGeom prst="rect">
            <a:avLst/>
          </a:prstGeom>
          <a:noFill/>
        </p:spPr>
        <p:txBody>
          <a:bodyPr wrap="square" rtlCol="0">
            <a:spAutoFit/>
          </a:bodyPr>
          <a:lstStyle/>
          <a:p>
            <a:pPr algn="just"/>
            <a:r>
              <a:rPr lang="fr-FR" sz="1600" dirty="0" smtClean="0">
                <a:solidFill>
                  <a:schemeClr val="tx1">
                    <a:lumMod val="65000"/>
                    <a:lumOff val="35000"/>
                  </a:schemeClr>
                </a:solidFill>
                <a:latin typeface="Arial" pitchFamily="34" charset="0"/>
                <a:cs typeface="Arial" pitchFamily="34" charset="0"/>
              </a:rPr>
              <a:t>Un français consomme en tout environ 137 litres d’eau </a:t>
            </a:r>
            <a:r>
              <a:rPr lang="fr-FR" sz="1600" u="sng" dirty="0" smtClean="0">
                <a:solidFill>
                  <a:schemeClr val="tx1">
                    <a:lumMod val="65000"/>
                    <a:lumOff val="35000"/>
                  </a:schemeClr>
                </a:solidFill>
                <a:latin typeface="Arial" pitchFamily="34" charset="0"/>
                <a:cs typeface="Arial" pitchFamily="34" charset="0"/>
              </a:rPr>
              <a:t>par jour</a:t>
            </a:r>
            <a:r>
              <a:rPr lang="fr-FR" sz="1600" dirty="0" smtClean="0">
                <a:solidFill>
                  <a:schemeClr val="tx1">
                    <a:lumMod val="65000"/>
                    <a:lumOff val="35000"/>
                  </a:schemeClr>
                </a:solidFill>
                <a:latin typeface="Arial" pitchFamily="34" charset="0"/>
                <a:cs typeface="Arial" pitchFamily="34" charset="0"/>
              </a:rPr>
              <a:t>.</a:t>
            </a:r>
          </a:p>
          <a:p>
            <a:pPr algn="just"/>
            <a:endParaRPr lang="fr-FR" sz="1200" dirty="0" smtClean="0">
              <a:solidFill>
                <a:schemeClr val="tx1">
                  <a:lumMod val="65000"/>
                  <a:lumOff val="35000"/>
                </a:schemeClr>
              </a:solidFill>
              <a:latin typeface="Arial" pitchFamily="34" charset="0"/>
              <a:cs typeface="Arial" pitchFamily="34" charset="0"/>
            </a:endParaRPr>
          </a:p>
          <a:p>
            <a:pPr algn="just"/>
            <a:r>
              <a:rPr lang="fr-FR" sz="1600" dirty="0" smtClean="0">
                <a:solidFill>
                  <a:schemeClr val="tx1">
                    <a:lumMod val="65000"/>
                    <a:lumOff val="35000"/>
                  </a:schemeClr>
                </a:solidFill>
                <a:latin typeface="Arial" pitchFamily="34" charset="0"/>
                <a:cs typeface="Arial" pitchFamily="34" charset="0"/>
              </a:rPr>
              <a:t>Hormis cette simple question financière, la chasse au gaspillage de l’eau sert avant tout à protéger l’environnement et préserver les ressources en eau.</a:t>
            </a:r>
          </a:p>
        </p:txBody>
      </p:sp>
      <p:pic>
        <p:nvPicPr>
          <p:cNvPr id="2050" name="Picture 2" descr="Résultat de recherche d'images pour &quot;geste pour économiser l'eau en entreprise&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4368" y="95436"/>
            <a:ext cx="1017404" cy="101740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ésultat de recherche d'images pour &quot;comment economiser l'eau&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6" y="2180405"/>
            <a:ext cx="5542949" cy="45609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539313" y="2974300"/>
            <a:ext cx="3465676" cy="3046988"/>
          </a:xfrm>
          <a:prstGeom prst="rect">
            <a:avLst/>
          </a:prstGeom>
        </p:spPr>
        <p:txBody>
          <a:bodyPr wrap="square">
            <a:spAutoFit/>
          </a:bodyPr>
          <a:lstStyle/>
          <a:p>
            <a:pPr marL="285750" indent="-285750" algn="just">
              <a:buFont typeface="Arial" panose="020B0604020202020204" pitchFamily="34" charset="0"/>
              <a:buChar char="•"/>
            </a:pPr>
            <a:r>
              <a:rPr lang="fr-FR" sz="1600" dirty="0" smtClean="0">
                <a:solidFill>
                  <a:schemeClr val="tx1">
                    <a:lumMod val="65000"/>
                    <a:lumOff val="35000"/>
                  </a:schemeClr>
                </a:solidFill>
                <a:latin typeface="Arial" pitchFamily="34" charset="0"/>
                <a:cs typeface="Arial" pitchFamily="34" charset="0"/>
              </a:rPr>
              <a:t>Traquer </a:t>
            </a:r>
            <a:r>
              <a:rPr lang="fr-FR" sz="1600" dirty="0">
                <a:solidFill>
                  <a:schemeClr val="tx1">
                    <a:lumMod val="65000"/>
                    <a:lumOff val="35000"/>
                  </a:schemeClr>
                </a:solidFill>
                <a:latin typeface="Arial" pitchFamily="34" charset="0"/>
                <a:cs typeface="Arial" pitchFamily="34" charset="0"/>
              </a:rPr>
              <a:t>les fuites,</a:t>
            </a:r>
          </a:p>
          <a:p>
            <a:pPr marL="285750" indent="-285750" algn="just">
              <a:buFont typeface="Arial" panose="020B0604020202020204" pitchFamily="34" charset="0"/>
              <a:buChar char="•"/>
            </a:pPr>
            <a:r>
              <a:rPr lang="fr-FR" sz="1600" dirty="0">
                <a:solidFill>
                  <a:schemeClr val="tx1">
                    <a:lumMod val="65000"/>
                    <a:lumOff val="35000"/>
                  </a:schemeClr>
                </a:solidFill>
                <a:latin typeface="Arial" pitchFamily="34" charset="0"/>
                <a:cs typeface="Arial" pitchFamily="34" charset="0"/>
              </a:rPr>
              <a:t>Ne pas laisser couler l’eau pendant la vaisselle, le brossage de dents…</a:t>
            </a:r>
          </a:p>
          <a:p>
            <a:pPr marL="285750" indent="-285750">
              <a:buFont typeface="Arial" panose="020B0604020202020204" pitchFamily="34" charset="0"/>
              <a:buChar char="•"/>
            </a:pPr>
            <a:r>
              <a:rPr lang="fr-FR" sz="1600" dirty="0">
                <a:solidFill>
                  <a:schemeClr val="tx1">
                    <a:lumMod val="65000"/>
                    <a:lumOff val="35000"/>
                  </a:schemeClr>
                </a:solidFill>
                <a:latin typeface="Arial" pitchFamily="34" charset="0"/>
                <a:cs typeface="Arial" pitchFamily="34" charset="0"/>
              </a:rPr>
              <a:t>Choisir des équipements électroménager économes en eau,</a:t>
            </a:r>
          </a:p>
          <a:p>
            <a:pPr marL="285750" indent="-285750" algn="just">
              <a:buFont typeface="Arial" panose="020B0604020202020204" pitchFamily="34" charset="0"/>
              <a:buChar char="•"/>
            </a:pPr>
            <a:r>
              <a:rPr lang="fr-FR" sz="1600" dirty="0">
                <a:solidFill>
                  <a:schemeClr val="tx1">
                    <a:lumMod val="65000"/>
                    <a:lumOff val="35000"/>
                  </a:schemeClr>
                </a:solidFill>
                <a:latin typeface="Arial" pitchFamily="34" charset="0"/>
                <a:cs typeface="Arial" pitchFamily="34" charset="0"/>
              </a:rPr>
              <a:t>Préférer les douches aux bains,</a:t>
            </a:r>
          </a:p>
          <a:p>
            <a:pPr marL="285750" indent="-285750" algn="just">
              <a:buFont typeface="Arial" panose="020B0604020202020204" pitchFamily="34" charset="0"/>
              <a:buChar char="•"/>
            </a:pPr>
            <a:r>
              <a:rPr lang="fr-FR" sz="1600" dirty="0">
                <a:solidFill>
                  <a:schemeClr val="tx1">
                    <a:lumMod val="65000"/>
                    <a:lumOff val="35000"/>
                  </a:schemeClr>
                </a:solidFill>
                <a:latin typeface="Arial" pitchFamily="34" charset="0"/>
                <a:cs typeface="Arial" pitchFamily="34" charset="0"/>
              </a:rPr>
              <a:t>Récupérer l’eau de pluie pour les arrosages,</a:t>
            </a:r>
          </a:p>
          <a:p>
            <a:pPr marL="285750" indent="-285750" algn="just">
              <a:buFont typeface="Arial" panose="020B0604020202020204" pitchFamily="34" charset="0"/>
              <a:buChar char="•"/>
            </a:pPr>
            <a:r>
              <a:rPr lang="fr-FR" sz="1600" dirty="0">
                <a:solidFill>
                  <a:schemeClr val="tx1">
                    <a:lumMod val="65000"/>
                    <a:lumOff val="35000"/>
                  </a:schemeClr>
                </a:solidFill>
                <a:latin typeface="Arial" pitchFamily="34" charset="0"/>
                <a:cs typeface="Arial" pitchFamily="34" charset="0"/>
              </a:rPr>
              <a:t>Installer les mousseurs à chaque </a:t>
            </a:r>
            <a:r>
              <a:rPr lang="fr-FR" sz="1600" dirty="0" smtClean="0">
                <a:solidFill>
                  <a:schemeClr val="tx1">
                    <a:lumMod val="65000"/>
                    <a:lumOff val="35000"/>
                  </a:schemeClr>
                </a:solidFill>
                <a:latin typeface="Arial" pitchFamily="34" charset="0"/>
                <a:cs typeface="Arial" pitchFamily="34" charset="0"/>
              </a:rPr>
              <a:t>robinet.</a:t>
            </a:r>
            <a:endParaRPr lang="fr-FR" sz="1600" dirty="0">
              <a:solidFill>
                <a:srgbClr val="D60093"/>
              </a:solidFill>
              <a:latin typeface="Arial" pitchFamily="34" charset="0"/>
              <a:cs typeface="Arial" pitchFamily="34" charset="0"/>
            </a:endParaRPr>
          </a:p>
        </p:txBody>
      </p:sp>
      <p:sp>
        <p:nvSpPr>
          <p:cNvPr id="17" name="Rectangle 16"/>
          <p:cNvSpPr/>
          <p:nvPr/>
        </p:nvSpPr>
        <p:spPr>
          <a:xfrm>
            <a:off x="6372200" y="2461538"/>
            <a:ext cx="2124744" cy="369332"/>
          </a:xfrm>
          <a:prstGeom prst="rect">
            <a:avLst/>
          </a:prstGeom>
        </p:spPr>
        <p:txBody>
          <a:bodyPr wrap="square">
            <a:spAutoFit/>
          </a:bodyPr>
          <a:lstStyle/>
          <a:p>
            <a:r>
              <a:rPr lang="fr-FR" b="1" dirty="0" smtClean="0">
                <a:solidFill>
                  <a:srgbClr val="D60093"/>
                </a:solidFill>
                <a:latin typeface="MV Boli" pitchFamily="2" charset="0"/>
                <a:cs typeface="MV Boli" pitchFamily="2" charset="0"/>
              </a:rPr>
              <a:t>Quelques pistes ?</a:t>
            </a:r>
          </a:p>
        </p:txBody>
      </p:sp>
    </p:spTree>
    <p:extLst>
      <p:ext uri="{BB962C8B-B14F-4D97-AF65-F5344CB8AC3E}">
        <p14:creationId xmlns:p14="http://schemas.microsoft.com/office/powerpoint/2010/main" val="13432491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l="24104"/>
          <a:stretch/>
        </p:blipFill>
        <p:spPr>
          <a:xfrm>
            <a:off x="0" y="0"/>
            <a:ext cx="6010000" cy="3959360"/>
          </a:xfrm>
          <a:prstGeom prst="rect">
            <a:avLst/>
          </a:prstGeom>
        </p:spPr>
      </p:pic>
      <p:pic>
        <p:nvPicPr>
          <p:cNvPr id="13" name="Image 12"/>
          <p:cNvPicPr>
            <a:picLocks noChangeAspect="1"/>
          </p:cNvPicPr>
          <p:nvPr/>
        </p:nvPicPr>
        <p:blipFill rotWithShape="1">
          <a:blip r:embed="rId2" cstate="print">
            <a:extLst>
              <a:ext uri="{28A0092B-C50C-407E-A947-70E740481C1C}">
                <a14:useLocalDpi xmlns:a14="http://schemas.microsoft.com/office/drawing/2010/main" val="0"/>
              </a:ext>
            </a:extLst>
          </a:blip>
          <a:srcRect l="45019" r="37105" b="13395"/>
          <a:stretch/>
        </p:blipFill>
        <p:spPr>
          <a:xfrm>
            <a:off x="0" y="3429000"/>
            <a:ext cx="1415562" cy="3429000"/>
          </a:xfrm>
          <a:prstGeom prst="rect">
            <a:avLst/>
          </a:prstGeom>
        </p:spPr>
      </p:pic>
      <p:sp>
        <p:nvSpPr>
          <p:cNvPr id="2" name="Rectangle 1"/>
          <p:cNvSpPr/>
          <p:nvPr/>
        </p:nvSpPr>
        <p:spPr>
          <a:xfrm>
            <a:off x="1468436" y="188640"/>
            <a:ext cx="2411238" cy="400110"/>
          </a:xfrm>
          <a:prstGeom prst="rect">
            <a:avLst/>
          </a:prstGeom>
        </p:spPr>
        <p:txBody>
          <a:bodyPr wrap="none">
            <a:spAutoFit/>
          </a:bodyPr>
          <a:lstStyle/>
          <a:p>
            <a:r>
              <a:rPr lang="fr-FR" sz="2000" b="1" dirty="0" smtClean="0">
                <a:solidFill>
                  <a:srgbClr val="8DC63F"/>
                </a:solidFill>
                <a:latin typeface="Arial" pitchFamily="34" charset="0"/>
                <a:cs typeface="Arial" pitchFamily="34" charset="0"/>
              </a:rPr>
              <a:t>5 – LES DECHETS</a:t>
            </a:r>
            <a:endParaRPr lang="fr-FR" sz="2000" b="1" dirty="0">
              <a:solidFill>
                <a:srgbClr val="8DC63F"/>
              </a:solidFill>
              <a:latin typeface="Arial" pitchFamily="34" charset="0"/>
              <a:cs typeface="Arial" pitchFamily="34" charset="0"/>
            </a:endParaRPr>
          </a:p>
        </p:txBody>
      </p:sp>
      <p:sp>
        <p:nvSpPr>
          <p:cNvPr id="3" name="Rectangle 2"/>
          <p:cNvSpPr/>
          <p:nvPr/>
        </p:nvSpPr>
        <p:spPr>
          <a:xfrm>
            <a:off x="926330" y="752300"/>
            <a:ext cx="7870793" cy="2769989"/>
          </a:xfrm>
          <a:prstGeom prst="rect">
            <a:avLst/>
          </a:prstGeom>
        </p:spPr>
        <p:txBody>
          <a:bodyPr wrap="square">
            <a:spAutoFit/>
          </a:bodyPr>
          <a:lstStyle/>
          <a:p>
            <a:pPr algn="just"/>
            <a:r>
              <a:rPr lang="fr-FR" dirty="0">
                <a:solidFill>
                  <a:schemeClr val="tx1">
                    <a:lumMod val="75000"/>
                    <a:lumOff val="25000"/>
                  </a:schemeClr>
                </a:solidFill>
              </a:rPr>
              <a:t>Les activités de bureau produisent chaque année </a:t>
            </a:r>
            <a:r>
              <a:rPr lang="fr-FR" dirty="0" smtClean="0">
                <a:solidFill>
                  <a:schemeClr val="tx1">
                    <a:lumMod val="75000"/>
                    <a:lumOff val="25000"/>
                  </a:schemeClr>
                </a:solidFill>
              </a:rPr>
              <a:t>2,4 millions </a:t>
            </a:r>
            <a:r>
              <a:rPr lang="fr-FR" dirty="0">
                <a:solidFill>
                  <a:schemeClr val="tx1">
                    <a:lumMod val="75000"/>
                    <a:lumOff val="25000"/>
                  </a:schemeClr>
                </a:solidFill>
              </a:rPr>
              <a:t>de </a:t>
            </a:r>
            <a:r>
              <a:rPr lang="fr-FR" dirty="0" smtClean="0">
                <a:solidFill>
                  <a:schemeClr val="tx1">
                    <a:lumMod val="75000"/>
                    <a:lumOff val="25000"/>
                  </a:schemeClr>
                </a:solidFill>
              </a:rPr>
              <a:t>tonnes </a:t>
            </a:r>
            <a:r>
              <a:rPr lang="fr-FR" dirty="0">
                <a:solidFill>
                  <a:schemeClr val="tx1">
                    <a:lumMod val="75000"/>
                    <a:lumOff val="25000"/>
                  </a:schemeClr>
                </a:solidFill>
              </a:rPr>
              <a:t>de </a:t>
            </a:r>
            <a:r>
              <a:rPr lang="fr-FR" dirty="0" smtClean="0">
                <a:solidFill>
                  <a:schemeClr val="tx1">
                    <a:lumMod val="75000"/>
                    <a:lumOff val="25000"/>
                  </a:schemeClr>
                </a:solidFill>
              </a:rPr>
              <a:t>déchets, </a:t>
            </a:r>
            <a:r>
              <a:rPr lang="fr-FR" dirty="0">
                <a:solidFill>
                  <a:schemeClr val="tx1">
                    <a:lumMod val="75000"/>
                    <a:lumOff val="25000"/>
                  </a:schemeClr>
                </a:solidFill>
              </a:rPr>
              <a:t>dont une bonne partie peut être </a:t>
            </a:r>
            <a:r>
              <a:rPr lang="fr-FR" dirty="0" smtClean="0">
                <a:solidFill>
                  <a:schemeClr val="tx1">
                    <a:lumMod val="75000"/>
                    <a:lumOff val="25000"/>
                  </a:schemeClr>
                </a:solidFill>
              </a:rPr>
              <a:t>recyclée. </a:t>
            </a:r>
            <a:r>
              <a:rPr lang="fr-FR" dirty="0">
                <a:solidFill>
                  <a:schemeClr val="tx1">
                    <a:lumMod val="75000"/>
                    <a:lumOff val="25000"/>
                  </a:schemeClr>
                </a:solidFill>
              </a:rPr>
              <a:t>En </a:t>
            </a:r>
            <a:r>
              <a:rPr lang="fr-FR" dirty="0" smtClean="0">
                <a:solidFill>
                  <a:schemeClr val="tx1">
                    <a:lumMod val="75000"/>
                    <a:lumOff val="25000"/>
                  </a:schemeClr>
                </a:solidFill>
              </a:rPr>
              <a:t>France</a:t>
            </a:r>
            <a:r>
              <a:rPr lang="fr-FR" dirty="0">
                <a:solidFill>
                  <a:schemeClr val="tx1">
                    <a:lumMod val="75000"/>
                    <a:lumOff val="25000"/>
                  </a:schemeClr>
                </a:solidFill>
              </a:rPr>
              <a:t>, un salarié du tertiaire produit en moyenne chaque année </a:t>
            </a:r>
            <a:r>
              <a:rPr lang="fr-FR" dirty="0" smtClean="0">
                <a:solidFill>
                  <a:schemeClr val="tx1">
                    <a:lumMod val="75000"/>
                    <a:lumOff val="25000"/>
                  </a:schemeClr>
                </a:solidFill>
              </a:rPr>
              <a:t>sur </a:t>
            </a:r>
            <a:r>
              <a:rPr lang="fr-FR" dirty="0">
                <a:solidFill>
                  <a:schemeClr val="tx1">
                    <a:lumMod val="75000"/>
                    <a:lumOff val="25000"/>
                  </a:schemeClr>
                </a:solidFill>
              </a:rPr>
              <a:t>son lieu de travail </a:t>
            </a:r>
            <a:r>
              <a:rPr lang="fr-FR" dirty="0" smtClean="0">
                <a:solidFill>
                  <a:schemeClr val="tx1">
                    <a:lumMod val="75000"/>
                    <a:lumOff val="25000"/>
                  </a:schemeClr>
                </a:solidFill>
              </a:rPr>
              <a:t>120 </a:t>
            </a:r>
            <a:r>
              <a:rPr lang="fr-FR" dirty="0">
                <a:solidFill>
                  <a:schemeClr val="tx1">
                    <a:lumMod val="75000"/>
                    <a:lumOff val="25000"/>
                  </a:schemeClr>
                </a:solidFill>
              </a:rPr>
              <a:t>à 140 </a:t>
            </a:r>
            <a:r>
              <a:rPr lang="fr-FR" dirty="0" smtClean="0">
                <a:solidFill>
                  <a:schemeClr val="tx1">
                    <a:lumMod val="75000"/>
                    <a:lumOff val="25000"/>
                  </a:schemeClr>
                </a:solidFill>
              </a:rPr>
              <a:t>kg </a:t>
            </a:r>
            <a:r>
              <a:rPr lang="fr-FR" dirty="0">
                <a:solidFill>
                  <a:schemeClr val="tx1">
                    <a:lumMod val="75000"/>
                    <a:lumOff val="25000"/>
                  </a:schemeClr>
                </a:solidFill>
              </a:rPr>
              <a:t>de </a:t>
            </a:r>
            <a:r>
              <a:rPr lang="fr-FR" dirty="0" smtClean="0">
                <a:solidFill>
                  <a:schemeClr val="tx1">
                    <a:lumMod val="75000"/>
                    <a:lumOff val="25000"/>
                  </a:schemeClr>
                </a:solidFill>
              </a:rPr>
              <a:t>déchets, </a:t>
            </a:r>
            <a:r>
              <a:rPr lang="fr-FR" dirty="0">
                <a:solidFill>
                  <a:schemeClr val="tx1">
                    <a:lumMod val="75000"/>
                    <a:lumOff val="25000"/>
                  </a:schemeClr>
                </a:solidFill>
              </a:rPr>
              <a:t>dont </a:t>
            </a:r>
            <a:r>
              <a:rPr lang="fr-FR" dirty="0" smtClean="0">
                <a:solidFill>
                  <a:schemeClr val="tx1">
                    <a:lumMod val="75000"/>
                    <a:lumOff val="25000"/>
                  </a:schemeClr>
                </a:solidFill>
              </a:rPr>
              <a:t>70 </a:t>
            </a:r>
            <a:r>
              <a:rPr lang="fr-FR" dirty="0">
                <a:solidFill>
                  <a:schemeClr val="tx1">
                    <a:lumMod val="75000"/>
                    <a:lumOff val="25000"/>
                  </a:schemeClr>
                </a:solidFill>
              </a:rPr>
              <a:t>à 85 % </a:t>
            </a:r>
            <a:r>
              <a:rPr lang="fr-FR" dirty="0" smtClean="0">
                <a:solidFill>
                  <a:schemeClr val="tx1">
                    <a:lumMod val="75000"/>
                    <a:lumOff val="25000"/>
                  </a:schemeClr>
                </a:solidFill>
              </a:rPr>
              <a:t>de </a:t>
            </a:r>
            <a:r>
              <a:rPr lang="fr-FR" dirty="0">
                <a:solidFill>
                  <a:schemeClr val="tx1">
                    <a:lumMod val="75000"/>
                    <a:lumOff val="25000"/>
                  </a:schemeClr>
                </a:solidFill>
              </a:rPr>
              <a:t>papiers et </a:t>
            </a:r>
            <a:r>
              <a:rPr lang="fr-FR" dirty="0" smtClean="0">
                <a:solidFill>
                  <a:schemeClr val="tx1">
                    <a:lumMod val="75000"/>
                    <a:lumOff val="25000"/>
                  </a:schemeClr>
                </a:solidFill>
              </a:rPr>
              <a:t>cartons.</a:t>
            </a:r>
          </a:p>
          <a:p>
            <a:pPr algn="just"/>
            <a:endParaRPr lang="fr-FR" dirty="0" smtClean="0">
              <a:solidFill>
                <a:schemeClr val="tx1">
                  <a:lumMod val="85000"/>
                  <a:lumOff val="15000"/>
                </a:schemeClr>
              </a:solidFill>
            </a:endParaRPr>
          </a:p>
          <a:p>
            <a:pPr algn="just"/>
            <a:endParaRPr lang="fr-FR" sz="1200" dirty="0">
              <a:solidFill>
                <a:schemeClr val="tx1">
                  <a:lumMod val="85000"/>
                  <a:lumOff val="15000"/>
                </a:schemeClr>
              </a:solidFill>
            </a:endParaRPr>
          </a:p>
          <a:p>
            <a:pPr algn="just"/>
            <a:r>
              <a:rPr lang="fr-FR" b="1" dirty="0" smtClean="0">
                <a:solidFill>
                  <a:schemeClr val="tx1">
                    <a:lumMod val="85000"/>
                    <a:lumOff val="15000"/>
                  </a:schemeClr>
                </a:solidFill>
              </a:rPr>
              <a:t>De façon plus général, nous produisons </a:t>
            </a:r>
          </a:p>
          <a:p>
            <a:pPr algn="just"/>
            <a:r>
              <a:rPr lang="fr-FR" b="1" dirty="0" smtClean="0">
                <a:solidFill>
                  <a:schemeClr val="tx1">
                    <a:lumMod val="85000"/>
                    <a:lumOff val="15000"/>
                  </a:schemeClr>
                </a:solidFill>
              </a:rPr>
              <a:t>Tous individuellement 391kg de déchets</a:t>
            </a:r>
          </a:p>
          <a:p>
            <a:pPr algn="just"/>
            <a:r>
              <a:rPr lang="fr-FR" b="1" dirty="0" smtClean="0">
                <a:solidFill>
                  <a:schemeClr val="tx1">
                    <a:lumMod val="85000"/>
                    <a:lumOff val="15000"/>
                  </a:schemeClr>
                </a:solidFill>
              </a:rPr>
              <a:t>Par an !</a:t>
            </a:r>
          </a:p>
          <a:p>
            <a:pPr algn="just"/>
            <a:endParaRPr lang="fr-FR" sz="1200" dirty="0">
              <a:solidFill>
                <a:schemeClr val="tx1">
                  <a:lumMod val="85000"/>
                  <a:lumOff val="15000"/>
                </a:schemeClr>
              </a:solidFill>
            </a:endParaRPr>
          </a:p>
        </p:txBody>
      </p:sp>
      <p:sp>
        <p:nvSpPr>
          <p:cNvPr id="14" name="Rectangle 13"/>
          <p:cNvSpPr/>
          <p:nvPr/>
        </p:nvSpPr>
        <p:spPr bwMode="auto">
          <a:xfrm>
            <a:off x="4423665" y="3928438"/>
            <a:ext cx="1539875" cy="31273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solidFill>
                <a:prstClr val="white"/>
              </a:solidFill>
            </a:endParaRPr>
          </a:p>
        </p:txBody>
      </p:sp>
      <p:sp>
        <p:nvSpPr>
          <p:cNvPr id="18" name="Rectangle 17"/>
          <p:cNvSpPr/>
          <p:nvPr/>
        </p:nvSpPr>
        <p:spPr bwMode="auto">
          <a:xfrm>
            <a:off x="6004815" y="3799850"/>
            <a:ext cx="850900" cy="60166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solidFill>
                <a:prstClr val="white"/>
              </a:solidFill>
            </a:endParaRPr>
          </a:p>
        </p:txBody>
      </p:sp>
      <p:sp>
        <p:nvSpPr>
          <p:cNvPr id="5" name="ZoneTexte 4"/>
          <p:cNvSpPr txBox="1"/>
          <p:nvPr/>
        </p:nvSpPr>
        <p:spPr>
          <a:xfrm>
            <a:off x="4067944" y="219418"/>
            <a:ext cx="1368152" cy="369332"/>
          </a:xfrm>
          <a:prstGeom prst="rect">
            <a:avLst/>
          </a:prstGeom>
          <a:noFill/>
        </p:spPr>
        <p:txBody>
          <a:bodyPr wrap="square" rtlCol="0">
            <a:spAutoFit/>
          </a:bodyPr>
          <a:lstStyle/>
          <a:p>
            <a:r>
              <a:rPr lang="fr-FR" dirty="0" smtClean="0">
                <a:sym typeface="Wingdings 2"/>
                <a:hlinkClick r:id="rId3" action="ppaction://hlinkfile"/>
              </a:rPr>
              <a:t></a:t>
            </a:r>
            <a:endParaRPr lang="fr-FR" dirty="0"/>
          </a:p>
        </p:txBody>
      </p:sp>
      <p:pic>
        <p:nvPicPr>
          <p:cNvPr id="1026" name="Picture 2" descr="C:\Users\utilisateur\Pictures\poubelle.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487" y="3599422"/>
            <a:ext cx="4606067" cy="2949843"/>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Users\utilisateur\Pictures\schéma-durée-déchets-428x285.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2020" y="3717032"/>
            <a:ext cx="4076700" cy="271462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utilisateur\Pictures\image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72400" y="41697"/>
            <a:ext cx="841766" cy="723501"/>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Users\utilisateur\Pictures\300x250.gif"/>
          <p:cNvPicPr>
            <a:picLocks noChangeAspect="1" noChangeArrowheads="1" noCrop="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97137" y="1845965"/>
            <a:ext cx="1932806" cy="1610672"/>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N:\Outils\Comm\Bonhommes blanc power point\54d38cca81123-e1434376509337.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85865" y="1884250"/>
            <a:ext cx="1530489" cy="1530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0920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l="24104"/>
          <a:stretch/>
        </p:blipFill>
        <p:spPr>
          <a:xfrm>
            <a:off x="0" y="0"/>
            <a:ext cx="6010000" cy="3959360"/>
          </a:xfrm>
          <a:prstGeom prst="rect">
            <a:avLst/>
          </a:prstGeom>
        </p:spPr>
      </p:pic>
      <p:pic>
        <p:nvPicPr>
          <p:cNvPr id="13" name="Image 12"/>
          <p:cNvPicPr>
            <a:picLocks noChangeAspect="1"/>
          </p:cNvPicPr>
          <p:nvPr/>
        </p:nvPicPr>
        <p:blipFill rotWithShape="1">
          <a:blip r:embed="rId2" cstate="print">
            <a:extLst>
              <a:ext uri="{28A0092B-C50C-407E-A947-70E740481C1C}">
                <a14:useLocalDpi xmlns:a14="http://schemas.microsoft.com/office/drawing/2010/main" val="0"/>
              </a:ext>
            </a:extLst>
          </a:blip>
          <a:srcRect l="45019" r="37105" b="13395"/>
          <a:stretch/>
        </p:blipFill>
        <p:spPr>
          <a:xfrm>
            <a:off x="0" y="3429000"/>
            <a:ext cx="1415562" cy="3429000"/>
          </a:xfrm>
          <a:prstGeom prst="rect">
            <a:avLst/>
          </a:prstGeom>
        </p:spPr>
      </p:pic>
      <p:sp>
        <p:nvSpPr>
          <p:cNvPr id="14" name="Rectangle 13"/>
          <p:cNvSpPr/>
          <p:nvPr/>
        </p:nvSpPr>
        <p:spPr>
          <a:xfrm>
            <a:off x="0" y="6237312"/>
            <a:ext cx="9144000" cy="620688"/>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OLDHAM MARS 2017</a:t>
            </a:r>
          </a:p>
        </p:txBody>
      </p:sp>
      <p:sp>
        <p:nvSpPr>
          <p:cNvPr id="6" name="Rectangle 5"/>
          <p:cNvSpPr/>
          <p:nvPr/>
        </p:nvSpPr>
        <p:spPr>
          <a:xfrm>
            <a:off x="1223628" y="75396"/>
            <a:ext cx="7308812" cy="3785652"/>
          </a:xfrm>
          <a:prstGeom prst="rect">
            <a:avLst/>
          </a:prstGeom>
        </p:spPr>
        <p:txBody>
          <a:bodyPr wrap="square">
            <a:spAutoFit/>
          </a:bodyPr>
          <a:lstStyle/>
          <a:p>
            <a:pPr marL="285750" indent="-285750"/>
            <a:r>
              <a:rPr lang="fr-FR" sz="1600" b="1" dirty="0" smtClean="0">
                <a:solidFill>
                  <a:srgbClr val="005581"/>
                </a:solidFill>
                <a:latin typeface="Arial" pitchFamily="34" charset="0"/>
                <a:cs typeface="Arial" pitchFamily="34" charset="0"/>
              </a:rPr>
              <a:t> </a:t>
            </a:r>
            <a:r>
              <a:rPr lang="fr-FR" sz="2800" b="1" dirty="0">
                <a:solidFill>
                  <a:srgbClr val="75A832"/>
                </a:solidFill>
                <a:latin typeface="MV Boli" pitchFamily="2" charset="0"/>
                <a:cs typeface="MV Boli" pitchFamily="2" charset="0"/>
              </a:rPr>
              <a:t>Que fait un employé Eco responsable </a:t>
            </a:r>
            <a:r>
              <a:rPr lang="fr-FR" sz="2800" b="1" dirty="0" smtClean="0">
                <a:solidFill>
                  <a:srgbClr val="75A832"/>
                </a:solidFill>
                <a:latin typeface="MV Boli" pitchFamily="2" charset="0"/>
                <a:cs typeface="MV Boli" pitchFamily="2" charset="0"/>
              </a:rPr>
              <a:t>?</a:t>
            </a:r>
          </a:p>
          <a:p>
            <a:pPr marL="285750" indent="-285750"/>
            <a:endParaRPr lang="fr-FR" sz="600" b="1" dirty="0">
              <a:solidFill>
                <a:srgbClr val="75A832"/>
              </a:solidFill>
              <a:latin typeface="MV Boli" pitchFamily="2" charset="0"/>
              <a:cs typeface="MV Boli" pitchFamily="2" charset="0"/>
            </a:endParaRPr>
          </a:p>
          <a:p>
            <a:pPr marL="273050"/>
            <a:r>
              <a:rPr lang="fr-FR" sz="1600" b="1" dirty="0" smtClean="0">
                <a:solidFill>
                  <a:srgbClr val="71A230"/>
                </a:solidFill>
                <a:cs typeface="Arial" pitchFamily="34" charset="0"/>
              </a:rPr>
              <a:t>AU BUREAU :</a:t>
            </a:r>
            <a:endParaRPr lang="fr-FR" sz="1200" b="1" dirty="0" smtClean="0">
              <a:solidFill>
                <a:srgbClr val="71A230"/>
              </a:solidFill>
              <a:cs typeface="Arial" pitchFamily="34" charset="0"/>
            </a:endParaRPr>
          </a:p>
          <a:p>
            <a:pPr marL="273050"/>
            <a:r>
              <a:rPr lang="fr-FR" sz="1200" dirty="0" smtClean="0">
                <a:solidFill>
                  <a:schemeClr val="tx1">
                    <a:lumMod val="65000"/>
                    <a:lumOff val="35000"/>
                  </a:schemeClr>
                </a:solidFill>
                <a:cs typeface="Arial" pitchFamily="34" charset="0"/>
              </a:rPr>
              <a:t>   </a:t>
            </a:r>
            <a:endParaRPr lang="fr-FR" sz="1200" dirty="0">
              <a:solidFill>
                <a:schemeClr val="tx1">
                  <a:lumMod val="65000"/>
                  <a:lumOff val="35000"/>
                </a:schemeClr>
              </a:solidFill>
              <a:cs typeface="Arial" pitchFamily="34" charset="0"/>
            </a:endParaRPr>
          </a:p>
          <a:p>
            <a:pPr marL="360363" indent="-258763" algn="just">
              <a:buFont typeface="Wingdings" pitchFamily="2" charset="2"/>
              <a:buChar char="v"/>
            </a:pPr>
            <a:r>
              <a:rPr lang="fr-FR" dirty="0" smtClean="0">
                <a:solidFill>
                  <a:schemeClr val="tx1">
                    <a:lumMod val="65000"/>
                    <a:lumOff val="35000"/>
                  </a:schemeClr>
                </a:solidFill>
                <a:cs typeface="Arial" pitchFamily="34" charset="0"/>
              </a:rPr>
              <a:t> </a:t>
            </a:r>
            <a:r>
              <a:rPr lang="fr-FR" b="1" dirty="0" smtClean="0">
                <a:solidFill>
                  <a:schemeClr val="tx2"/>
                </a:solidFill>
                <a:cs typeface="Arial" pitchFamily="34" charset="0"/>
              </a:rPr>
              <a:t>Je privilégie les crayons rechargeables, </a:t>
            </a:r>
            <a:r>
              <a:rPr lang="fr-FR" b="1" dirty="0" smtClean="0">
                <a:solidFill>
                  <a:srgbClr val="D60093"/>
                </a:solidFill>
                <a:cs typeface="Arial" pitchFamily="34" charset="0"/>
              </a:rPr>
              <a:t>je réutilise</a:t>
            </a:r>
            <a:r>
              <a:rPr lang="fr-FR" b="1" dirty="0" smtClean="0">
                <a:solidFill>
                  <a:schemeClr val="tx2"/>
                </a:solidFill>
                <a:cs typeface="Arial" pitchFamily="34" charset="0"/>
              </a:rPr>
              <a:t> les anciennes pochettes,   classeurs... avant de prendre du neuf,</a:t>
            </a:r>
            <a:endParaRPr lang="fr-FR" b="1" dirty="0" smtClean="0">
              <a:solidFill>
                <a:schemeClr val="tx1">
                  <a:lumMod val="65000"/>
                  <a:lumOff val="35000"/>
                </a:schemeClr>
              </a:solidFill>
              <a:cs typeface="Arial" pitchFamily="34" charset="0"/>
            </a:endParaRPr>
          </a:p>
          <a:p>
            <a:pPr marL="360363" indent="-258763" algn="just">
              <a:buFont typeface="Wingdings" pitchFamily="2" charset="2"/>
              <a:buChar char="v"/>
            </a:pPr>
            <a:r>
              <a:rPr lang="fr-FR" b="1" dirty="0" smtClean="0">
                <a:solidFill>
                  <a:schemeClr val="tx1">
                    <a:lumMod val="65000"/>
                    <a:lumOff val="35000"/>
                  </a:schemeClr>
                </a:solidFill>
                <a:cs typeface="Arial" pitchFamily="34" charset="0"/>
              </a:rPr>
              <a:t> </a:t>
            </a:r>
            <a:r>
              <a:rPr lang="fr-FR" b="1" dirty="0" smtClean="0">
                <a:solidFill>
                  <a:srgbClr val="D60093"/>
                </a:solidFill>
                <a:cs typeface="Arial" pitchFamily="34" charset="0"/>
              </a:rPr>
              <a:t>Je TRI </a:t>
            </a:r>
            <a:r>
              <a:rPr lang="fr-FR" b="1" dirty="0" smtClean="0">
                <a:solidFill>
                  <a:schemeClr val="tx2"/>
                </a:solidFill>
                <a:cs typeface="Arial" pitchFamily="34" charset="0"/>
              </a:rPr>
              <a:t>!</a:t>
            </a:r>
          </a:p>
          <a:p>
            <a:pPr marL="101600" algn="just"/>
            <a:endParaRPr lang="fr-FR" sz="600" b="1" dirty="0">
              <a:solidFill>
                <a:srgbClr val="71A230"/>
              </a:solidFill>
              <a:cs typeface="Arial" pitchFamily="34" charset="0"/>
            </a:endParaRPr>
          </a:p>
          <a:p>
            <a:pPr marL="101600" indent="165100" algn="just"/>
            <a:r>
              <a:rPr lang="fr-FR" sz="1600" b="1" dirty="0" smtClean="0">
                <a:solidFill>
                  <a:srgbClr val="71A230"/>
                </a:solidFill>
                <a:cs typeface="Arial" pitchFamily="34" charset="0"/>
              </a:rPr>
              <a:t>LORS DES REPAS :</a:t>
            </a:r>
            <a:endParaRPr lang="fr-FR" sz="1600" b="1" dirty="0">
              <a:solidFill>
                <a:srgbClr val="71A230"/>
              </a:solidFill>
              <a:cs typeface="Arial" pitchFamily="34" charset="0"/>
            </a:endParaRPr>
          </a:p>
          <a:p>
            <a:endParaRPr lang="fr-FR" sz="600" b="1" dirty="0" smtClean="0">
              <a:solidFill>
                <a:srgbClr val="005581"/>
              </a:solidFill>
              <a:cs typeface="Arial" pitchFamily="34" charset="0"/>
            </a:endParaRPr>
          </a:p>
          <a:p>
            <a:pPr marL="360363" indent="-258763">
              <a:buFont typeface="Wingdings" pitchFamily="2" charset="2"/>
              <a:buChar char="v"/>
            </a:pPr>
            <a:r>
              <a:rPr lang="fr-FR" b="1" dirty="0" smtClean="0">
                <a:solidFill>
                  <a:schemeClr val="tx1">
                    <a:lumMod val="65000"/>
                    <a:lumOff val="35000"/>
                  </a:schemeClr>
                </a:solidFill>
                <a:cs typeface="Arial" pitchFamily="34" charset="0"/>
              </a:rPr>
              <a:t> </a:t>
            </a:r>
            <a:r>
              <a:rPr lang="fr-FR" b="1" dirty="0" smtClean="0">
                <a:solidFill>
                  <a:schemeClr val="tx2"/>
                </a:solidFill>
                <a:cs typeface="Arial" pitchFamily="34" charset="0"/>
              </a:rPr>
              <a:t>J’utilise de la vaisselle lavable et </a:t>
            </a:r>
            <a:r>
              <a:rPr lang="fr-FR" b="1" dirty="0" smtClean="0">
                <a:solidFill>
                  <a:srgbClr val="D60093"/>
                </a:solidFill>
                <a:cs typeface="Arial" pitchFamily="34" charset="0"/>
              </a:rPr>
              <a:t>je proscris le jetable </a:t>
            </a:r>
            <a:r>
              <a:rPr lang="fr-FR" b="1" dirty="0" smtClean="0">
                <a:solidFill>
                  <a:schemeClr val="tx2"/>
                </a:solidFill>
                <a:cs typeface="Arial" pitchFamily="34" charset="0"/>
              </a:rPr>
              <a:t>!</a:t>
            </a:r>
          </a:p>
          <a:p>
            <a:pPr marL="360363" indent="-258763" algn="just">
              <a:buFont typeface="Wingdings" pitchFamily="2" charset="2"/>
              <a:buChar char="v"/>
            </a:pPr>
            <a:r>
              <a:rPr lang="fr-FR" b="1" dirty="0" smtClean="0">
                <a:solidFill>
                  <a:schemeClr val="tx1">
                    <a:lumMod val="65000"/>
                    <a:lumOff val="35000"/>
                  </a:schemeClr>
                </a:solidFill>
                <a:cs typeface="Arial" pitchFamily="34" charset="0"/>
              </a:rPr>
              <a:t> </a:t>
            </a:r>
            <a:r>
              <a:rPr lang="fr-FR" b="1" dirty="0" smtClean="0">
                <a:solidFill>
                  <a:srgbClr val="D60093"/>
                </a:solidFill>
                <a:cs typeface="Arial" pitchFamily="34" charset="0"/>
              </a:rPr>
              <a:t>Je prépare mes repas </a:t>
            </a:r>
            <a:r>
              <a:rPr lang="fr-FR" b="1" dirty="0" smtClean="0">
                <a:solidFill>
                  <a:schemeClr val="tx2"/>
                </a:solidFill>
                <a:cs typeface="Arial" pitchFamily="34" charset="0"/>
              </a:rPr>
              <a:t>et évite les plats préparés,</a:t>
            </a:r>
            <a:endParaRPr lang="fr-FR" b="1" dirty="0" smtClean="0">
              <a:solidFill>
                <a:schemeClr val="tx1">
                  <a:lumMod val="65000"/>
                  <a:lumOff val="35000"/>
                </a:schemeClr>
              </a:solidFill>
              <a:cs typeface="Arial" pitchFamily="34" charset="0"/>
            </a:endParaRPr>
          </a:p>
          <a:p>
            <a:pPr marL="360363" indent="-258763" algn="just">
              <a:buFont typeface="Wingdings" pitchFamily="2" charset="2"/>
              <a:buChar char="v"/>
            </a:pPr>
            <a:r>
              <a:rPr lang="fr-FR" b="1" dirty="0" smtClean="0">
                <a:solidFill>
                  <a:schemeClr val="tx1">
                    <a:lumMod val="65000"/>
                    <a:lumOff val="35000"/>
                  </a:schemeClr>
                </a:solidFill>
                <a:cs typeface="Arial" pitchFamily="34" charset="0"/>
              </a:rPr>
              <a:t> </a:t>
            </a:r>
            <a:r>
              <a:rPr lang="fr-FR" b="1" dirty="0" smtClean="0">
                <a:solidFill>
                  <a:srgbClr val="D60093"/>
                </a:solidFill>
                <a:cs typeface="Arial" pitchFamily="34" charset="0"/>
              </a:rPr>
              <a:t>J’évite</a:t>
            </a:r>
            <a:r>
              <a:rPr lang="fr-FR" b="1" dirty="0" smtClean="0">
                <a:solidFill>
                  <a:schemeClr val="tx2"/>
                </a:solidFill>
                <a:cs typeface="Arial" pitchFamily="34" charset="0"/>
              </a:rPr>
              <a:t> </a:t>
            </a:r>
            <a:r>
              <a:rPr lang="fr-FR" b="1" dirty="0" smtClean="0">
                <a:solidFill>
                  <a:srgbClr val="D60093"/>
                </a:solidFill>
                <a:cs typeface="Arial" pitchFamily="34" charset="0"/>
              </a:rPr>
              <a:t>le gaspillage alimentaire</a:t>
            </a:r>
            <a:r>
              <a:rPr lang="fr-FR" b="1" dirty="0" smtClean="0">
                <a:solidFill>
                  <a:schemeClr val="tx2"/>
                </a:solidFill>
                <a:cs typeface="Arial" pitchFamily="34" charset="0"/>
              </a:rPr>
              <a:t>,</a:t>
            </a:r>
            <a:endParaRPr lang="fr-FR" b="1" dirty="0" smtClean="0">
              <a:solidFill>
                <a:schemeClr val="tx1">
                  <a:lumMod val="65000"/>
                  <a:lumOff val="35000"/>
                </a:schemeClr>
              </a:solidFill>
              <a:cs typeface="Arial" pitchFamily="34" charset="0"/>
            </a:endParaRPr>
          </a:p>
          <a:p>
            <a:pPr marL="360363" indent="-258763" algn="just">
              <a:buFont typeface="Wingdings" pitchFamily="2" charset="2"/>
              <a:buChar char="v"/>
            </a:pPr>
            <a:r>
              <a:rPr lang="fr-FR" b="1" dirty="0" smtClean="0">
                <a:solidFill>
                  <a:schemeClr val="tx1">
                    <a:lumMod val="65000"/>
                    <a:lumOff val="35000"/>
                  </a:schemeClr>
                </a:solidFill>
                <a:cs typeface="Arial" pitchFamily="34" charset="0"/>
              </a:rPr>
              <a:t> </a:t>
            </a:r>
            <a:r>
              <a:rPr lang="fr-FR" b="1" dirty="0" smtClean="0">
                <a:solidFill>
                  <a:srgbClr val="D60093"/>
                </a:solidFill>
                <a:cs typeface="Arial" pitchFamily="34" charset="0"/>
              </a:rPr>
              <a:t>Je tri </a:t>
            </a:r>
            <a:r>
              <a:rPr lang="fr-FR" b="1" dirty="0" smtClean="0">
                <a:solidFill>
                  <a:schemeClr val="tx2"/>
                </a:solidFill>
                <a:cs typeface="Arial" pitchFamily="34" charset="0"/>
              </a:rPr>
              <a:t>mes déchets,</a:t>
            </a:r>
            <a:endParaRPr lang="fr-FR" b="1" dirty="0">
              <a:solidFill>
                <a:schemeClr val="tx1">
                  <a:lumMod val="65000"/>
                  <a:lumOff val="35000"/>
                </a:schemeClr>
              </a:solidFill>
              <a:cs typeface="Arial" pitchFamily="34" charset="0"/>
            </a:endParaRPr>
          </a:p>
          <a:p>
            <a:pPr marL="360363" indent="-258763" algn="just">
              <a:buFont typeface="Wingdings" pitchFamily="2" charset="2"/>
              <a:buChar char="v"/>
            </a:pPr>
            <a:r>
              <a:rPr lang="fr-FR" b="1" dirty="0">
                <a:solidFill>
                  <a:schemeClr val="tx1">
                    <a:lumMod val="65000"/>
                    <a:lumOff val="35000"/>
                  </a:schemeClr>
                </a:solidFill>
                <a:cs typeface="Arial" pitchFamily="34" charset="0"/>
              </a:rPr>
              <a:t> </a:t>
            </a:r>
            <a:r>
              <a:rPr lang="fr-FR" b="1" dirty="0">
                <a:solidFill>
                  <a:srgbClr val="D60093"/>
                </a:solidFill>
                <a:cs typeface="Arial" pitchFamily="34" charset="0"/>
              </a:rPr>
              <a:t>Je </a:t>
            </a:r>
            <a:r>
              <a:rPr lang="fr-FR" b="1" dirty="0" smtClean="0">
                <a:solidFill>
                  <a:srgbClr val="D60093"/>
                </a:solidFill>
                <a:cs typeface="Arial" pitchFamily="34" charset="0"/>
              </a:rPr>
              <a:t>composte </a:t>
            </a:r>
            <a:r>
              <a:rPr lang="fr-FR" b="1" dirty="0" smtClean="0">
                <a:solidFill>
                  <a:schemeClr val="tx2"/>
                </a:solidFill>
                <a:cs typeface="Arial" pitchFamily="34" charset="0"/>
              </a:rPr>
              <a:t>mes déchets biodégradables.</a:t>
            </a:r>
            <a:r>
              <a:rPr lang="fr-FR" dirty="0" smtClean="0">
                <a:solidFill>
                  <a:schemeClr val="tx1">
                    <a:lumMod val="65000"/>
                    <a:lumOff val="35000"/>
                  </a:schemeClr>
                </a:solidFill>
                <a:latin typeface="Arial" pitchFamily="34" charset="0"/>
                <a:cs typeface="Arial" pitchFamily="34" charset="0"/>
              </a:rPr>
              <a:t>    </a:t>
            </a:r>
            <a:endParaRPr lang="fr-FR" b="1" dirty="0">
              <a:solidFill>
                <a:srgbClr val="005581"/>
              </a:solidFill>
              <a:latin typeface="Arial" pitchFamily="34" charset="0"/>
              <a:cs typeface="Arial" pitchFamily="34" charset="0"/>
            </a:endParaRPr>
          </a:p>
        </p:txBody>
      </p:sp>
      <p:sp>
        <p:nvSpPr>
          <p:cNvPr id="2" name="AutoShape 2" descr="Résultat de recherche d'images pour &quot;stop aux gobelets&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AutoShape 4" descr="Résultat de recherche d'images pour &quot;stop aux gobelets&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3" name="Picture 5" descr="C:\Users\utilisateur\Pictures\ecologie_gobelet_vs_mug.jpg"/>
          <p:cNvPicPr>
            <a:picLocks noChangeAspect="1" noChangeArrowheads="1"/>
          </p:cNvPicPr>
          <p:nvPr/>
        </p:nvPicPr>
        <p:blipFill rotWithShape="1">
          <a:blip r:embed="rId3">
            <a:extLst>
              <a:ext uri="{28A0092B-C50C-407E-A947-70E740481C1C}">
                <a14:useLocalDpi xmlns:a14="http://schemas.microsoft.com/office/drawing/2010/main" val="0"/>
              </a:ext>
            </a:extLst>
          </a:blip>
          <a:srcRect l="2895" t="3324" r="3538" b="2677"/>
          <a:stretch/>
        </p:blipFill>
        <p:spPr bwMode="auto">
          <a:xfrm>
            <a:off x="370936" y="3904840"/>
            <a:ext cx="2035834" cy="12386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076" y="5229201"/>
            <a:ext cx="1665591"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descr="C:\Users\utilisateur\Pictures\bureau de prières.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64948" y="3356992"/>
            <a:ext cx="3563888" cy="270623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utilisateur\Pictures\tri-papier.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32777" y="4275504"/>
            <a:ext cx="2664296" cy="197831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utilisateur\Pictures\ADEME_PICTOS_HD_300DPI-5-e1469786524507-300x276.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2012" y="5169430"/>
            <a:ext cx="1224136" cy="1126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3208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l="24104"/>
          <a:stretch/>
        </p:blipFill>
        <p:spPr>
          <a:xfrm>
            <a:off x="0" y="-27384"/>
            <a:ext cx="6010000" cy="3959360"/>
          </a:xfrm>
          <a:prstGeom prst="rect">
            <a:avLst/>
          </a:prstGeom>
        </p:spPr>
      </p:pic>
      <p:pic>
        <p:nvPicPr>
          <p:cNvPr id="13" name="Image 12"/>
          <p:cNvPicPr>
            <a:picLocks noChangeAspect="1"/>
          </p:cNvPicPr>
          <p:nvPr/>
        </p:nvPicPr>
        <p:blipFill rotWithShape="1">
          <a:blip r:embed="rId2" cstate="print">
            <a:extLst>
              <a:ext uri="{28A0092B-C50C-407E-A947-70E740481C1C}">
                <a14:useLocalDpi xmlns:a14="http://schemas.microsoft.com/office/drawing/2010/main" val="0"/>
              </a:ext>
            </a:extLst>
          </a:blip>
          <a:srcRect l="45019" r="37105" b="13395"/>
          <a:stretch/>
        </p:blipFill>
        <p:spPr>
          <a:xfrm>
            <a:off x="0" y="3429000"/>
            <a:ext cx="1415562" cy="3429000"/>
          </a:xfrm>
          <a:prstGeom prst="rect">
            <a:avLst/>
          </a:prstGeom>
        </p:spPr>
      </p:pic>
      <p:sp>
        <p:nvSpPr>
          <p:cNvPr id="2" name="ZoneTexte 1"/>
          <p:cNvSpPr txBox="1"/>
          <p:nvPr/>
        </p:nvSpPr>
        <p:spPr>
          <a:xfrm>
            <a:off x="1255026" y="293801"/>
            <a:ext cx="7200800" cy="523220"/>
          </a:xfrm>
          <a:prstGeom prst="rect">
            <a:avLst/>
          </a:prstGeom>
          <a:noFill/>
        </p:spPr>
        <p:txBody>
          <a:bodyPr wrap="square" rtlCol="0">
            <a:spAutoFit/>
          </a:bodyPr>
          <a:lstStyle/>
          <a:p>
            <a:r>
              <a:rPr lang="fr-FR" sz="2800" b="1" dirty="0" smtClean="0">
                <a:solidFill>
                  <a:srgbClr val="71A230"/>
                </a:solidFill>
              </a:rPr>
              <a:t>A – Le gaspillage alimentaire</a:t>
            </a:r>
            <a:r>
              <a:rPr lang="fr-FR" sz="2000" b="1" dirty="0" smtClean="0">
                <a:solidFill>
                  <a:srgbClr val="D60093"/>
                </a:solidFill>
              </a:rPr>
              <a:t>  </a:t>
            </a:r>
            <a:r>
              <a:rPr lang="fr-FR" sz="2000" b="1" dirty="0" smtClean="0">
                <a:solidFill>
                  <a:srgbClr val="D60093"/>
                </a:solidFill>
                <a:sym typeface="Wingdings 2"/>
                <a:hlinkClick r:id="rId3" action="ppaction://hlinkfile"/>
              </a:rPr>
              <a:t></a:t>
            </a:r>
            <a:endParaRPr lang="fr-FR" sz="2000" b="1" dirty="0">
              <a:solidFill>
                <a:srgbClr val="D60093"/>
              </a:solidFill>
            </a:endParaRPr>
          </a:p>
        </p:txBody>
      </p:sp>
      <p:pic>
        <p:nvPicPr>
          <p:cNvPr id="11268" name="Picture 4" descr="Résultat de recherche d'images pour &quot;gaspillage alimentaire&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1196752"/>
            <a:ext cx="4104456" cy="5072731"/>
          </a:xfrm>
          <a:prstGeom prst="rect">
            <a:avLst/>
          </a:prstGeom>
          <a:noFill/>
          <a:extLst>
            <a:ext uri="{909E8E84-426E-40DD-AFC4-6F175D3DCCD1}">
              <a14:hiddenFill xmlns:a14="http://schemas.microsoft.com/office/drawing/2010/main">
                <a:solidFill>
                  <a:srgbClr val="FFFFFF"/>
                </a:solidFill>
              </a14:hiddenFill>
            </a:ext>
          </a:extLst>
        </p:spPr>
      </p:pic>
      <p:pic>
        <p:nvPicPr>
          <p:cNvPr id="11284" name="Picture 20" descr="Image associé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208" y="3227"/>
            <a:ext cx="2736304" cy="6846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0806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l="24104"/>
          <a:stretch/>
        </p:blipFill>
        <p:spPr>
          <a:xfrm>
            <a:off x="0" y="0"/>
            <a:ext cx="6010000" cy="3959360"/>
          </a:xfrm>
          <a:prstGeom prst="rect">
            <a:avLst/>
          </a:prstGeom>
        </p:spPr>
      </p:pic>
      <p:pic>
        <p:nvPicPr>
          <p:cNvPr id="13" name="Image 12"/>
          <p:cNvPicPr>
            <a:picLocks noChangeAspect="1"/>
          </p:cNvPicPr>
          <p:nvPr/>
        </p:nvPicPr>
        <p:blipFill rotWithShape="1">
          <a:blip r:embed="rId2" cstate="print">
            <a:extLst>
              <a:ext uri="{28A0092B-C50C-407E-A947-70E740481C1C}">
                <a14:useLocalDpi xmlns:a14="http://schemas.microsoft.com/office/drawing/2010/main" val="0"/>
              </a:ext>
            </a:extLst>
          </a:blip>
          <a:srcRect l="45019" r="37105" b="13395"/>
          <a:stretch/>
        </p:blipFill>
        <p:spPr>
          <a:xfrm>
            <a:off x="0" y="3429000"/>
            <a:ext cx="1415562" cy="3429000"/>
          </a:xfrm>
          <a:prstGeom prst="rect">
            <a:avLst/>
          </a:prstGeom>
        </p:spPr>
      </p:pic>
      <p:sp>
        <p:nvSpPr>
          <p:cNvPr id="2" name="Rectangle 1"/>
          <p:cNvSpPr/>
          <p:nvPr/>
        </p:nvSpPr>
        <p:spPr>
          <a:xfrm>
            <a:off x="1187624" y="245547"/>
            <a:ext cx="6432422" cy="2277547"/>
          </a:xfrm>
          <a:prstGeom prst="rect">
            <a:avLst/>
          </a:prstGeom>
        </p:spPr>
        <p:txBody>
          <a:bodyPr wrap="square">
            <a:spAutoFit/>
          </a:bodyPr>
          <a:lstStyle/>
          <a:p>
            <a:pPr marL="534988" algn="just"/>
            <a:r>
              <a:rPr lang="fr-FR" sz="2000" b="1" dirty="0" smtClean="0">
                <a:solidFill>
                  <a:srgbClr val="71A230"/>
                </a:solidFill>
              </a:rPr>
              <a:t>B – La collecte sélective</a:t>
            </a:r>
          </a:p>
          <a:p>
            <a:pPr marL="534988" algn="just"/>
            <a:endParaRPr lang="fr-FR" sz="1200" b="1" dirty="0">
              <a:solidFill>
                <a:srgbClr val="71A230"/>
              </a:solidFill>
            </a:endParaRPr>
          </a:p>
          <a:p>
            <a:pPr algn="just"/>
            <a:r>
              <a:rPr lang="fr-FR" dirty="0">
                <a:solidFill>
                  <a:schemeClr val="tx1">
                    <a:lumMod val="85000"/>
                    <a:lumOff val="15000"/>
                  </a:schemeClr>
                </a:solidFill>
              </a:rPr>
              <a:t>La collecte sélective s’est rependue en France dès le début des années 2000. Petit à petit, elle s’est ancrée dans nos habitudes de vie. Mais étrangement, arrivé sur notre lieu de travail, </a:t>
            </a:r>
            <a:r>
              <a:rPr lang="fr-FR" b="1" dirty="0">
                <a:solidFill>
                  <a:schemeClr val="tx1">
                    <a:lumMod val="85000"/>
                    <a:lumOff val="15000"/>
                  </a:schemeClr>
                </a:solidFill>
              </a:rPr>
              <a:t>nous perdons souvent nos bonnes habitudes… </a:t>
            </a:r>
          </a:p>
          <a:p>
            <a:endParaRPr lang="fr-FR" sz="600" dirty="0">
              <a:solidFill>
                <a:schemeClr val="tx1">
                  <a:lumMod val="85000"/>
                  <a:lumOff val="15000"/>
                </a:schemeClr>
              </a:solidFill>
            </a:endParaRPr>
          </a:p>
          <a:p>
            <a:endParaRPr lang="fr-FR" sz="1200" b="1" dirty="0" smtClean="0">
              <a:solidFill>
                <a:srgbClr val="D60093"/>
              </a:solidFill>
            </a:endParaRPr>
          </a:p>
          <a:p>
            <a:r>
              <a:rPr lang="fr-FR" sz="2000" b="1" dirty="0" smtClean="0">
                <a:solidFill>
                  <a:srgbClr val="D60093"/>
                </a:solidFill>
              </a:rPr>
              <a:t>Voici </a:t>
            </a:r>
            <a:r>
              <a:rPr lang="fr-FR" sz="2000" b="1" dirty="0">
                <a:solidFill>
                  <a:srgbClr val="D60093"/>
                </a:solidFill>
              </a:rPr>
              <a:t>un petit rappel des règles du tri :</a:t>
            </a:r>
          </a:p>
        </p:txBody>
      </p:sp>
      <p:grpSp>
        <p:nvGrpSpPr>
          <p:cNvPr id="8" name="Groupe 7"/>
          <p:cNvGrpSpPr/>
          <p:nvPr/>
        </p:nvGrpSpPr>
        <p:grpSpPr>
          <a:xfrm>
            <a:off x="1138375" y="2434127"/>
            <a:ext cx="6648070" cy="4235233"/>
            <a:chOff x="1437717" y="1974152"/>
            <a:chExt cx="7355020" cy="4743409"/>
          </a:xfrm>
        </p:grpSpPr>
        <p:pic>
          <p:nvPicPr>
            <p:cNvPr id="5" name="Image 4"/>
            <p:cNvPicPr>
              <a:picLocks noChangeAspect="1"/>
            </p:cNvPicPr>
            <p:nvPr/>
          </p:nvPicPr>
          <p:blipFill rotWithShape="1">
            <a:blip r:embed="rId3">
              <a:clrChange>
                <a:clrFrom>
                  <a:srgbClr val="FFFFFF"/>
                </a:clrFrom>
                <a:clrTo>
                  <a:srgbClr val="FFFFFF">
                    <a:alpha val="0"/>
                  </a:srgbClr>
                </a:clrTo>
              </a:clrChange>
            </a:blip>
            <a:srcRect l="18268" t="7174" r="18680" b="21826"/>
            <a:stretch/>
          </p:blipFill>
          <p:spPr>
            <a:xfrm>
              <a:off x="1437717" y="1974152"/>
              <a:ext cx="7355020" cy="4528077"/>
            </a:xfrm>
            <a:prstGeom prst="rect">
              <a:avLst/>
            </a:prstGeom>
          </p:spPr>
        </p:pic>
        <p:sp>
          <p:nvSpPr>
            <p:cNvPr id="7" name="ZoneTexte 6"/>
            <p:cNvSpPr txBox="1"/>
            <p:nvPr/>
          </p:nvSpPr>
          <p:spPr>
            <a:xfrm>
              <a:off x="4499992" y="5517232"/>
              <a:ext cx="720080" cy="1200329"/>
            </a:xfrm>
            <a:prstGeom prst="rect">
              <a:avLst/>
            </a:prstGeom>
            <a:solidFill>
              <a:schemeClr val="bg1"/>
            </a:solidFill>
          </p:spPr>
          <p:txBody>
            <a:bodyPr wrap="square" rtlCol="0">
              <a:spAutoFit/>
            </a:bodyPr>
            <a:lstStyle/>
            <a:p>
              <a:endParaRPr lang="fr-FR" dirty="0" smtClean="0"/>
            </a:p>
            <a:p>
              <a:endParaRPr lang="fr-FR" dirty="0"/>
            </a:p>
            <a:p>
              <a:endParaRPr lang="fr-FR" dirty="0" smtClean="0"/>
            </a:p>
            <a:p>
              <a:endParaRPr lang="fr-FR" dirty="0"/>
            </a:p>
          </p:txBody>
        </p:sp>
      </p:grpSp>
      <p:pic>
        <p:nvPicPr>
          <p:cNvPr id="6146" name="Picture 2" descr="C:\Users\utilisateur\Pictures\mascotte_tableau.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1731783"/>
            <a:ext cx="1928785" cy="1328017"/>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utilisateur\Pictures\tri-dechets-illustr-1©istockphoto.com_.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4368" y="210199"/>
            <a:ext cx="1144265" cy="1144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3959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l="24104"/>
          <a:stretch/>
        </p:blipFill>
        <p:spPr>
          <a:xfrm>
            <a:off x="0" y="0"/>
            <a:ext cx="6010000" cy="3959360"/>
          </a:xfrm>
          <a:prstGeom prst="rect">
            <a:avLst/>
          </a:prstGeom>
        </p:spPr>
      </p:pic>
      <p:pic>
        <p:nvPicPr>
          <p:cNvPr id="13" name="Image 12"/>
          <p:cNvPicPr>
            <a:picLocks noChangeAspect="1"/>
          </p:cNvPicPr>
          <p:nvPr/>
        </p:nvPicPr>
        <p:blipFill rotWithShape="1">
          <a:blip r:embed="rId2" cstate="print">
            <a:extLst>
              <a:ext uri="{28A0092B-C50C-407E-A947-70E740481C1C}">
                <a14:useLocalDpi xmlns:a14="http://schemas.microsoft.com/office/drawing/2010/main" val="0"/>
              </a:ext>
            </a:extLst>
          </a:blip>
          <a:srcRect l="45019" r="37105" b="13395"/>
          <a:stretch/>
        </p:blipFill>
        <p:spPr>
          <a:xfrm>
            <a:off x="0" y="3429000"/>
            <a:ext cx="1415562" cy="3429000"/>
          </a:xfrm>
          <a:prstGeom prst="rect">
            <a:avLst/>
          </a:prstGeom>
        </p:spPr>
      </p:pic>
      <p:pic>
        <p:nvPicPr>
          <p:cNvPr id="7170" name="Picture 2" descr="C:\Users\utilisateur\Pictures\refus de collecte.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9592" y="692696"/>
            <a:ext cx="7835159"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5085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l="24104"/>
          <a:stretch/>
        </p:blipFill>
        <p:spPr>
          <a:xfrm>
            <a:off x="0" y="0"/>
            <a:ext cx="6010000" cy="3959360"/>
          </a:xfrm>
          <a:prstGeom prst="rect">
            <a:avLst/>
          </a:prstGeom>
        </p:spPr>
      </p:pic>
      <p:pic>
        <p:nvPicPr>
          <p:cNvPr id="13" name="Image 12"/>
          <p:cNvPicPr>
            <a:picLocks noChangeAspect="1"/>
          </p:cNvPicPr>
          <p:nvPr/>
        </p:nvPicPr>
        <p:blipFill rotWithShape="1">
          <a:blip r:embed="rId2" cstate="print">
            <a:extLst>
              <a:ext uri="{28A0092B-C50C-407E-A947-70E740481C1C}">
                <a14:useLocalDpi xmlns:a14="http://schemas.microsoft.com/office/drawing/2010/main" val="0"/>
              </a:ext>
            </a:extLst>
          </a:blip>
          <a:srcRect l="45019" r="37105" b="13395"/>
          <a:stretch/>
        </p:blipFill>
        <p:spPr>
          <a:xfrm>
            <a:off x="0" y="3429000"/>
            <a:ext cx="1415562" cy="3429000"/>
          </a:xfrm>
          <a:prstGeom prst="rect">
            <a:avLst/>
          </a:prstGeom>
        </p:spPr>
      </p:pic>
      <p:pic>
        <p:nvPicPr>
          <p:cNvPr id="8194" name="Picture 2" descr="C:\Users\utilisateur\Pictures\cache_643380.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5976" y="976239"/>
            <a:ext cx="4364992" cy="569447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86982" y="216285"/>
            <a:ext cx="7133985" cy="646331"/>
          </a:xfrm>
          <a:prstGeom prst="rect">
            <a:avLst/>
          </a:prstGeom>
        </p:spPr>
        <p:txBody>
          <a:bodyPr wrap="square">
            <a:spAutoFit/>
          </a:bodyPr>
          <a:lstStyle/>
          <a:p>
            <a:pPr marL="285750" indent="-285750"/>
            <a:r>
              <a:rPr lang="fr-FR" sz="3600" b="1" dirty="0" smtClean="0">
                <a:solidFill>
                  <a:srgbClr val="D60093"/>
                </a:solidFill>
                <a:latin typeface="MV Boli" pitchFamily="2" charset="0"/>
                <a:cs typeface="MV Boli" pitchFamily="2" charset="0"/>
              </a:rPr>
              <a:t>Recyclés mais en quoi ??</a:t>
            </a:r>
            <a:endParaRPr lang="fr-FR" sz="3600" b="1" dirty="0">
              <a:solidFill>
                <a:srgbClr val="D60093"/>
              </a:solidFill>
              <a:latin typeface="MV Boli" pitchFamily="2" charset="0"/>
              <a:cs typeface="MV Boli" pitchFamily="2" charset="0"/>
            </a:endParaRPr>
          </a:p>
        </p:txBody>
      </p:sp>
      <p:pic>
        <p:nvPicPr>
          <p:cNvPr id="8196" name="Picture 4" descr="Résultat de recherche d'images pour &quot;rien ne se perd rien ne se crée tout se transforme citation&quo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5616" y="2252403"/>
            <a:ext cx="2899482" cy="2858835"/>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N:\Outils\Comm\Bonhommes blanc power point\Fotolia_54651487_Subscription_Monthly_L4.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95736" y="1124743"/>
            <a:ext cx="1025266" cy="1274747"/>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2364302" y="5199647"/>
            <a:ext cx="504056" cy="369332"/>
          </a:xfrm>
          <a:prstGeom prst="rect">
            <a:avLst/>
          </a:prstGeom>
          <a:noFill/>
        </p:spPr>
        <p:txBody>
          <a:bodyPr wrap="square" rtlCol="0">
            <a:spAutoFit/>
          </a:bodyPr>
          <a:lstStyle/>
          <a:p>
            <a:r>
              <a:rPr lang="fr-FR" dirty="0" smtClean="0">
                <a:sym typeface="Wingdings 2"/>
                <a:hlinkClick r:id="rId6" action="ppaction://hlinkfile"/>
              </a:rPr>
              <a:t></a:t>
            </a:r>
            <a:endParaRPr lang="fr-FR" dirty="0"/>
          </a:p>
        </p:txBody>
      </p:sp>
    </p:spTree>
    <p:extLst>
      <p:ext uri="{BB962C8B-B14F-4D97-AF65-F5344CB8AC3E}">
        <p14:creationId xmlns:p14="http://schemas.microsoft.com/office/powerpoint/2010/main" val="35755085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l="24104"/>
          <a:stretch/>
        </p:blipFill>
        <p:spPr>
          <a:xfrm>
            <a:off x="0" y="0"/>
            <a:ext cx="6010000" cy="3959360"/>
          </a:xfrm>
          <a:prstGeom prst="rect">
            <a:avLst/>
          </a:prstGeom>
        </p:spPr>
      </p:pic>
      <p:pic>
        <p:nvPicPr>
          <p:cNvPr id="13" name="Image 12"/>
          <p:cNvPicPr>
            <a:picLocks noChangeAspect="1"/>
          </p:cNvPicPr>
          <p:nvPr/>
        </p:nvPicPr>
        <p:blipFill rotWithShape="1">
          <a:blip r:embed="rId2" cstate="print">
            <a:extLst>
              <a:ext uri="{28A0092B-C50C-407E-A947-70E740481C1C}">
                <a14:useLocalDpi xmlns:a14="http://schemas.microsoft.com/office/drawing/2010/main" val="0"/>
              </a:ext>
            </a:extLst>
          </a:blip>
          <a:srcRect l="45019" r="37105" b="13395"/>
          <a:stretch/>
        </p:blipFill>
        <p:spPr>
          <a:xfrm>
            <a:off x="0" y="3429000"/>
            <a:ext cx="1415562" cy="3429000"/>
          </a:xfrm>
          <a:prstGeom prst="rect">
            <a:avLst/>
          </a:prstGeom>
        </p:spPr>
      </p:pic>
      <p:sp>
        <p:nvSpPr>
          <p:cNvPr id="14" name="Rectangle 13"/>
          <p:cNvSpPr/>
          <p:nvPr/>
        </p:nvSpPr>
        <p:spPr>
          <a:xfrm>
            <a:off x="0" y="6237312"/>
            <a:ext cx="9144000" cy="620688"/>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OLDHAM MARS 2017</a:t>
            </a:r>
          </a:p>
        </p:txBody>
      </p:sp>
      <p:sp>
        <p:nvSpPr>
          <p:cNvPr id="8" name="AutoShape 2" descr="Résultat de recherche d'images pour &quot;gobelet plastiqu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9" name="Groupe 8"/>
          <p:cNvGrpSpPr/>
          <p:nvPr/>
        </p:nvGrpSpPr>
        <p:grpSpPr>
          <a:xfrm>
            <a:off x="1691680" y="427967"/>
            <a:ext cx="6486174" cy="1682669"/>
            <a:chOff x="936041" y="1298499"/>
            <a:chExt cx="6486174" cy="1682669"/>
          </a:xfrm>
        </p:grpSpPr>
        <p:pic>
          <p:nvPicPr>
            <p:cNvPr id="10" name="Picture 82" descr="ver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041" y="1480640"/>
              <a:ext cx="2304256" cy="15005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334" t="4158" r="20441" b="7422"/>
            <a:stretch/>
          </p:blipFill>
          <p:spPr bwMode="auto">
            <a:xfrm>
              <a:off x="5796136" y="1298499"/>
              <a:ext cx="1626079" cy="1591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Flèche droite 14"/>
            <p:cNvSpPr/>
            <p:nvPr/>
          </p:nvSpPr>
          <p:spPr>
            <a:xfrm>
              <a:off x="3563888" y="2018579"/>
              <a:ext cx="1512168" cy="424650"/>
            </a:xfrm>
            <a:prstGeom prst="rightArrow">
              <a:avLst/>
            </a:prstGeom>
            <a:solidFill>
              <a:srgbClr val="75A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7" name="Picture 5" descr="Afficher l'image d'origi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2200" y="2799540"/>
            <a:ext cx="1763694" cy="1438971"/>
          </a:xfrm>
          <a:prstGeom prst="rect">
            <a:avLst/>
          </a:prstGeom>
          <a:noFill/>
          <a:extLst>
            <a:ext uri="{909E8E84-426E-40DD-AFC4-6F175D3DCCD1}">
              <a14:hiddenFill xmlns:a14="http://schemas.microsoft.com/office/drawing/2010/main">
                <a:solidFill>
                  <a:srgbClr val="FFFFFF"/>
                </a:solidFill>
              </a14:hiddenFill>
            </a:ext>
          </a:extLst>
        </p:spPr>
      </p:pic>
      <p:sp>
        <p:nvSpPr>
          <p:cNvPr id="18" name="AutoShape 7" descr="Résultat de recherche d'images pour &quot;miroir&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9"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35025" y="3140968"/>
            <a:ext cx="851917" cy="1141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a:xfrm>
            <a:off x="393376" y="3068960"/>
            <a:ext cx="5616624" cy="1169551"/>
          </a:xfrm>
          <a:prstGeom prst="rect">
            <a:avLst/>
          </a:prstGeom>
        </p:spPr>
        <p:txBody>
          <a:bodyPr wrap="square">
            <a:spAutoFit/>
          </a:bodyPr>
          <a:lstStyle/>
          <a:p>
            <a:r>
              <a:rPr lang="fr-FR" sz="1400" b="1" dirty="0" smtClean="0">
                <a:solidFill>
                  <a:srgbClr val="75A832"/>
                </a:solidFill>
                <a:latin typeface="Arial" pitchFamily="34" charset="0"/>
                <a:cs typeface="Arial" pitchFamily="34" charset="0"/>
              </a:rPr>
              <a:t>ET RIEN D’AUTRE… ATTENTION AUX FAUX-AMIS !</a:t>
            </a:r>
            <a:r>
              <a:rPr lang="fr-FR" sz="1400" dirty="0" smtClean="0">
                <a:solidFill>
                  <a:srgbClr val="75A832"/>
                </a:solidFill>
                <a:latin typeface="Arial" pitchFamily="34" charset="0"/>
                <a:cs typeface="Arial" pitchFamily="34" charset="0"/>
              </a:rPr>
              <a:t> </a:t>
            </a:r>
          </a:p>
          <a:p>
            <a:pPr algn="just"/>
            <a:r>
              <a:rPr lang="fr-FR" sz="1400" dirty="0" smtClean="0">
                <a:solidFill>
                  <a:schemeClr val="tx1">
                    <a:lumMod val="65000"/>
                    <a:lumOff val="35000"/>
                  </a:schemeClr>
                </a:solidFill>
                <a:latin typeface="Arial" pitchFamily="34" charset="0"/>
                <a:cs typeface="Arial" pitchFamily="34" charset="0"/>
              </a:rPr>
              <a:t>Le verre culinaire (vaisselles et plats transparents) n'est pas à déposer dans les conteneurs car il s'agit de céramique transparente. Ces objets ont une température de fusion supérieure à celle du verre et détériorent la qualité de production.</a:t>
            </a:r>
          </a:p>
        </p:txBody>
      </p:sp>
      <p:sp>
        <p:nvSpPr>
          <p:cNvPr id="21" name="Rectangle 20"/>
          <p:cNvSpPr/>
          <p:nvPr/>
        </p:nvSpPr>
        <p:spPr>
          <a:xfrm>
            <a:off x="317990" y="4873045"/>
            <a:ext cx="8568952" cy="830997"/>
          </a:xfrm>
          <a:prstGeom prst="rect">
            <a:avLst/>
          </a:prstGeom>
        </p:spPr>
        <p:txBody>
          <a:bodyPr wrap="square">
            <a:spAutoFit/>
          </a:bodyPr>
          <a:lstStyle/>
          <a:p>
            <a:pPr algn="ctr"/>
            <a:r>
              <a:rPr lang="fr-FR" sz="1600" b="1" dirty="0" smtClean="0">
                <a:solidFill>
                  <a:srgbClr val="75A832"/>
                </a:solidFill>
                <a:latin typeface="Arial" pitchFamily="34" charset="0"/>
                <a:cs typeface="Arial" pitchFamily="34" charset="0"/>
              </a:rPr>
              <a:t>Le verre est recyclable à 100 % et à l’infini !  </a:t>
            </a:r>
          </a:p>
          <a:p>
            <a:pPr algn="ctr"/>
            <a:r>
              <a:rPr lang="fr-FR" sz="1600" b="1" dirty="0" smtClean="0">
                <a:solidFill>
                  <a:srgbClr val="75A832"/>
                </a:solidFill>
                <a:latin typeface="Arial" pitchFamily="34" charset="0"/>
                <a:cs typeface="Arial" pitchFamily="34" charset="0"/>
              </a:rPr>
              <a:t>Aujourd’hui, 7 bouteilles sur 10 sont recyclées. </a:t>
            </a:r>
          </a:p>
          <a:p>
            <a:pPr algn="ctr"/>
            <a:r>
              <a:rPr lang="fr-FR" sz="1600" b="1" dirty="0" smtClean="0">
                <a:solidFill>
                  <a:srgbClr val="75A832"/>
                </a:solidFill>
                <a:latin typeface="Arial" pitchFamily="34" charset="0"/>
                <a:cs typeface="Arial" pitchFamily="34" charset="0"/>
              </a:rPr>
              <a:t>L’objectif est d’arriver à 8 bouteilles sur 10. </a:t>
            </a:r>
            <a:endParaRPr lang="fr-FR" sz="1600" b="1" dirty="0">
              <a:solidFill>
                <a:srgbClr val="75A832"/>
              </a:solidFill>
              <a:latin typeface="Arial" pitchFamily="34" charset="0"/>
              <a:cs typeface="Arial" pitchFamily="34" charset="0"/>
            </a:endParaRPr>
          </a:p>
        </p:txBody>
      </p:sp>
    </p:spTree>
    <p:extLst>
      <p:ext uri="{BB962C8B-B14F-4D97-AF65-F5344CB8AC3E}">
        <p14:creationId xmlns:p14="http://schemas.microsoft.com/office/powerpoint/2010/main" val="3876546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l="24104"/>
          <a:stretch/>
        </p:blipFill>
        <p:spPr>
          <a:xfrm>
            <a:off x="0" y="0"/>
            <a:ext cx="6010000" cy="3959360"/>
          </a:xfrm>
          <a:prstGeom prst="rect">
            <a:avLst/>
          </a:prstGeom>
        </p:spPr>
      </p:pic>
      <p:pic>
        <p:nvPicPr>
          <p:cNvPr id="13" name="Image 12"/>
          <p:cNvPicPr>
            <a:picLocks noChangeAspect="1"/>
          </p:cNvPicPr>
          <p:nvPr/>
        </p:nvPicPr>
        <p:blipFill rotWithShape="1">
          <a:blip r:embed="rId2" cstate="print">
            <a:extLst>
              <a:ext uri="{28A0092B-C50C-407E-A947-70E740481C1C}">
                <a14:useLocalDpi xmlns:a14="http://schemas.microsoft.com/office/drawing/2010/main" val="0"/>
              </a:ext>
            </a:extLst>
          </a:blip>
          <a:srcRect l="45019" r="37105" b="13395"/>
          <a:stretch/>
        </p:blipFill>
        <p:spPr>
          <a:xfrm>
            <a:off x="0" y="3429000"/>
            <a:ext cx="1415562" cy="3429000"/>
          </a:xfrm>
          <a:prstGeom prst="rect">
            <a:avLst/>
          </a:prstGeom>
        </p:spPr>
      </p:pic>
      <p:sp>
        <p:nvSpPr>
          <p:cNvPr id="5" name="ZoneTexte 4"/>
          <p:cNvSpPr txBox="1"/>
          <p:nvPr/>
        </p:nvSpPr>
        <p:spPr>
          <a:xfrm>
            <a:off x="323528" y="932522"/>
            <a:ext cx="8492943" cy="5016758"/>
          </a:xfrm>
          <a:prstGeom prst="rect">
            <a:avLst/>
          </a:prstGeom>
          <a:noFill/>
        </p:spPr>
        <p:txBody>
          <a:bodyPr wrap="square" rtlCol="0">
            <a:spAutoFit/>
          </a:bodyPr>
          <a:lstStyle/>
          <a:p>
            <a:pPr marL="985838"/>
            <a:endParaRPr lang="fr-FR" sz="2400" b="1" dirty="0">
              <a:solidFill>
                <a:srgbClr val="D60093"/>
              </a:solidFill>
              <a:latin typeface="Arial" pitchFamily="34" charset="0"/>
              <a:cs typeface="Arial" pitchFamily="34" charset="0"/>
            </a:endParaRPr>
          </a:p>
          <a:p>
            <a:pPr marL="985838"/>
            <a:r>
              <a:rPr lang="fr-FR" sz="2000" b="1" dirty="0">
                <a:solidFill>
                  <a:srgbClr val="D60093"/>
                </a:solidFill>
                <a:latin typeface="Arial" pitchFamily="34" charset="0"/>
                <a:cs typeface="Arial" pitchFamily="34" charset="0"/>
              </a:rPr>
              <a:t>LE SAVIEZ-VOUS ?</a:t>
            </a:r>
          </a:p>
          <a:p>
            <a:pPr marL="985838"/>
            <a:endParaRPr lang="fr-FR" sz="2000" b="1" dirty="0" smtClean="0">
              <a:solidFill>
                <a:srgbClr val="D60093"/>
              </a:solidFill>
              <a:latin typeface="Arial" pitchFamily="34" charset="0"/>
              <a:cs typeface="Arial" pitchFamily="34" charset="0"/>
            </a:endParaRPr>
          </a:p>
          <a:p>
            <a:pPr marL="985838"/>
            <a:r>
              <a:rPr lang="fr-FR" sz="2400" b="1" dirty="0" smtClean="0">
                <a:solidFill>
                  <a:srgbClr val="71A230"/>
                </a:solidFill>
                <a:latin typeface="Arial" pitchFamily="34" charset="0"/>
                <a:cs typeface="Arial" pitchFamily="34" charset="0"/>
              </a:rPr>
              <a:t>Toute entreprise consomme des ressources : </a:t>
            </a:r>
          </a:p>
          <a:p>
            <a:pPr marL="985838"/>
            <a:endParaRPr lang="fr-FR" sz="1200" b="1" dirty="0" smtClean="0">
              <a:solidFill>
                <a:srgbClr val="005581"/>
              </a:solidFill>
              <a:latin typeface="Arial" pitchFamily="34" charset="0"/>
              <a:cs typeface="Arial" pitchFamily="34" charset="0"/>
            </a:endParaRPr>
          </a:p>
          <a:p>
            <a:pPr marL="1341438" indent="-285750">
              <a:buFont typeface="Arial" panose="020B0604020202020204" pitchFamily="34" charset="0"/>
              <a:buChar char="•"/>
            </a:pPr>
            <a:r>
              <a:rPr lang="fr-FR" sz="2000" b="1" dirty="0" smtClean="0">
                <a:solidFill>
                  <a:srgbClr val="005581"/>
                </a:solidFill>
                <a:latin typeface="Arial" pitchFamily="34" charset="0"/>
                <a:cs typeface="Arial" pitchFamily="34" charset="0"/>
              </a:rPr>
              <a:t>De l’énergie : électricité, gaz…</a:t>
            </a:r>
          </a:p>
          <a:p>
            <a:pPr marL="1341438" indent="-285750">
              <a:buFont typeface="Arial" panose="020B0604020202020204" pitchFamily="34" charset="0"/>
              <a:buChar char="•"/>
            </a:pPr>
            <a:r>
              <a:rPr lang="fr-FR" sz="2000" b="1" dirty="0" smtClean="0">
                <a:solidFill>
                  <a:srgbClr val="005581"/>
                </a:solidFill>
                <a:latin typeface="Arial" pitchFamily="34" charset="0"/>
                <a:cs typeface="Arial" pitchFamily="34" charset="0"/>
              </a:rPr>
              <a:t>Des matières premières : eau, papier, fournitures…</a:t>
            </a:r>
          </a:p>
          <a:p>
            <a:pPr marL="1341438" indent="-285750">
              <a:buFont typeface="Arial" panose="020B0604020202020204" pitchFamily="34" charset="0"/>
              <a:buChar char="•"/>
            </a:pPr>
            <a:r>
              <a:rPr lang="fr-FR" sz="2000" b="1" dirty="0" smtClean="0">
                <a:solidFill>
                  <a:srgbClr val="005581"/>
                </a:solidFill>
                <a:latin typeface="Arial" pitchFamily="34" charset="0"/>
                <a:cs typeface="Arial" pitchFamily="34" charset="0"/>
              </a:rPr>
              <a:t>De l’alimentaire.</a:t>
            </a:r>
          </a:p>
          <a:p>
            <a:pPr marL="1055688"/>
            <a:endParaRPr lang="fr-FR" sz="1200" b="1" dirty="0">
              <a:solidFill>
                <a:srgbClr val="005581"/>
              </a:solidFill>
              <a:latin typeface="Arial" pitchFamily="34" charset="0"/>
              <a:cs typeface="Arial" pitchFamily="34" charset="0"/>
            </a:endParaRPr>
          </a:p>
          <a:p>
            <a:pPr marL="1055688" algn="just"/>
            <a:r>
              <a:rPr lang="fr-FR" sz="2000" b="1" dirty="0" smtClean="0">
                <a:solidFill>
                  <a:srgbClr val="005581"/>
                </a:solidFill>
                <a:latin typeface="Arial" pitchFamily="34" charset="0"/>
                <a:cs typeface="Arial" pitchFamily="34" charset="0"/>
              </a:rPr>
              <a:t>Ces ressources s’amenuisent et ne pourront pas toujours répondre aux besoins de notre mode de vie actuel… </a:t>
            </a:r>
          </a:p>
          <a:p>
            <a:pPr marL="1081088"/>
            <a:endParaRPr lang="fr-FR" sz="1200" b="1" dirty="0" smtClean="0">
              <a:solidFill>
                <a:schemeClr val="tx1">
                  <a:lumMod val="75000"/>
                  <a:lumOff val="25000"/>
                </a:schemeClr>
              </a:solidFill>
              <a:latin typeface="Arial" pitchFamily="34" charset="0"/>
              <a:cs typeface="Arial" pitchFamily="34" charset="0"/>
            </a:endParaRPr>
          </a:p>
          <a:p>
            <a:pPr marL="1081088" algn="just"/>
            <a:r>
              <a:rPr lang="fr-FR" sz="2000" b="1" dirty="0" smtClean="0">
                <a:solidFill>
                  <a:schemeClr val="tx1">
                    <a:lumMod val="75000"/>
                    <a:lumOff val="25000"/>
                  </a:schemeClr>
                </a:solidFill>
                <a:latin typeface="Arial" pitchFamily="34" charset="0"/>
                <a:cs typeface="Arial" pitchFamily="34" charset="0"/>
              </a:rPr>
              <a:t>Aujourd’hui, </a:t>
            </a:r>
            <a:r>
              <a:rPr lang="fr-FR" sz="2000" b="1" dirty="0" smtClean="0">
                <a:solidFill>
                  <a:srgbClr val="71A230"/>
                </a:solidFill>
                <a:latin typeface="Arial" pitchFamily="34" charset="0"/>
                <a:cs typeface="Arial" pitchFamily="34" charset="0"/>
              </a:rPr>
              <a:t>20% des hommes </a:t>
            </a:r>
            <a:r>
              <a:rPr lang="fr-FR" sz="2000" b="1" dirty="0" smtClean="0">
                <a:solidFill>
                  <a:schemeClr val="tx1">
                    <a:lumMod val="75000"/>
                    <a:lumOff val="25000"/>
                  </a:schemeClr>
                </a:solidFill>
                <a:latin typeface="Arial" pitchFamily="34" charset="0"/>
                <a:cs typeface="Arial" pitchFamily="34" charset="0"/>
              </a:rPr>
              <a:t>consomment à eux seuls plus de </a:t>
            </a:r>
            <a:r>
              <a:rPr lang="fr-FR" sz="2000" b="1" dirty="0" smtClean="0">
                <a:solidFill>
                  <a:srgbClr val="71A230"/>
                </a:solidFill>
                <a:latin typeface="Arial" pitchFamily="34" charset="0"/>
                <a:cs typeface="Arial" pitchFamily="34" charset="0"/>
              </a:rPr>
              <a:t>80% des ressources de la planète</a:t>
            </a:r>
            <a:r>
              <a:rPr lang="fr-FR" sz="2000" b="1" dirty="0" smtClean="0">
                <a:solidFill>
                  <a:schemeClr val="tx1">
                    <a:lumMod val="75000"/>
                    <a:lumOff val="25000"/>
                  </a:schemeClr>
                </a:solidFill>
                <a:latin typeface="Arial" pitchFamily="34" charset="0"/>
                <a:cs typeface="Arial" pitchFamily="34" charset="0"/>
              </a:rPr>
              <a:t>. Si tout le monde avait nos habitudes, il faudrait 3 planètes pour répondre aux besoins de l’humanité.</a:t>
            </a:r>
          </a:p>
          <a:p>
            <a:pPr marL="1081088"/>
            <a:endParaRPr lang="fr-FR" sz="1200" b="1" dirty="0">
              <a:solidFill>
                <a:srgbClr val="75A832"/>
              </a:solidFill>
              <a:latin typeface="Arial" pitchFamily="34" charset="0"/>
              <a:cs typeface="Arial" pitchFamily="34" charset="0"/>
            </a:endParaRPr>
          </a:p>
        </p:txBody>
      </p:sp>
      <p:pic>
        <p:nvPicPr>
          <p:cNvPr id="1029" name="Picture 5" descr="N:\Outils\Comm\Bonhommes blanc power point\27473071-3d-blancs-homme-tirant-une-metallique-sur-interrupteur-isole-sur-fond-blan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5661248"/>
            <a:ext cx="936104" cy="9361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Outils\Comm\Bonhommes blanc power point\240_F_86919108_qOBg8b8FTeeAZrV2Oep5zt25c6Zglsm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5812328"/>
            <a:ext cx="1683787" cy="103089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3922" y="144223"/>
            <a:ext cx="1482549" cy="1101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C:\Users\utilisateur\Pictures\240_F_96313877_x64eAMgx7lB9a9Ej8FiFiX0EBlGQ5dpt.jpg"/>
          <p:cNvPicPr>
            <a:picLocks noChangeAspect="1" noChangeArrowheads="1"/>
          </p:cNvPicPr>
          <p:nvPr/>
        </p:nvPicPr>
        <p:blipFill>
          <a:blip r:embed="rId6">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27784" y="144223"/>
            <a:ext cx="3310208" cy="1207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8976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l="24104"/>
          <a:stretch/>
        </p:blipFill>
        <p:spPr>
          <a:xfrm>
            <a:off x="0" y="0"/>
            <a:ext cx="6010000" cy="3959360"/>
          </a:xfrm>
          <a:prstGeom prst="rect">
            <a:avLst/>
          </a:prstGeom>
        </p:spPr>
      </p:pic>
      <p:pic>
        <p:nvPicPr>
          <p:cNvPr id="13" name="Image 12"/>
          <p:cNvPicPr>
            <a:picLocks noChangeAspect="1"/>
          </p:cNvPicPr>
          <p:nvPr/>
        </p:nvPicPr>
        <p:blipFill rotWithShape="1">
          <a:blip r:embed="rId2" cstate="print">
            <a:extLst>
              <a:ext uri="{28A0092B-C50C-407E-A947-70E740481C1C}">
                <a14:useLocalDpi xmlns:a14="http://schemas.microsoft.com/office/drawing/2010/main" val="0"/>
              </a:ext>
            </a:extLst>
          </a:blip>
          <a:srcRect l="45019" r="37105" b="13395"/>
          <a:stretch/>
        </p:blipFill>
        <p:spPr>
          <a:xfrm>
            <a:off x="0" y="3429000"/>
            <a:ext cx="1415562" cy="3429000"/>
          </a:xfrm>
          <a:prstGeom prst="rect">
            <a:avLst/>
          </a:prstGeom>
        </p:spPr>
      </p:pic>
      <p:sp>
        <p:nvSpPr>
          <p:cNvPr id="14" name="Rectangle 13"/>
          <p:cNvSpPr/>
          <p:nvPr/>
        </p:nvSpPr>
        <p:spPr>
          <a:xfrm>
            <a:off x="0" y="6237312"/>
            <a:ext cx="9144000" cy="620688"/>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Arial" panose="020B0604020202020204" pitchFamily="34" charset="0"/>
                <a:cs typeface="Arial" panose="020B0604020202020204" pitchFamily="34" charset="0"/>
              </a:rPr>
              <a:t>Oldham Mars 2017</a:t>
            </a:r>
            <a:endParaRPr lang="fr-FR" dirty="0">
              <a:latin typeface="Arial" panose="020B0604020202020204" pitchFamily="34" charset="0"/>
              <a:cs typeface="Arial" panose="020B0604020202020204" pitchFamily="34" charset="0"/>
            </a:endParaRPr>
          </a:p>
        </p:txBody>
      </p:sp>
      <p:pic>
        <p:nvPicPr>
          <p:cNvPr id="5" name="Espace réservé du contenu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7609" y="1039133"/>
            <a:ext cx="911649" cy="927737"/>
          </a:xfrm>
          <a:prstGeom prst="rect">
            <a:avLst/>
          </a:prstGeom>
        </p:spPr>
      </p:pic>
      <p:sp>
        <p:nvSpPr>
          <p:cNvPr id="6" name="ZoneTexte 5"/>
          <p:cNvSpPr txBox="1"/>
          <p:nvPr/>
        </p:nvSpPr>
        <p:spPr>
          <a:xfrm>
            <a:off x="391542" y="533775"/>
            <a:ext cx="8752458" cy="400110"/>
          </a:xfrm>
          <a:prstGeom prst="rect">
            <a:avLst/>
          </a:prstGeom>
          <a:noFill/>
        </p:spPr>
        <p:txBody>
          <a:bodyPr wrap="square" rtlCol="0">
            <a:spAutoFit/>
          </a:bodyPr>
          <a:lstStyle/>
          <a:p>
            <a:pPr algn="ctr"/>
            <a:r>
              <a:rPr lang="fr-FR" sz="2000" b="1" dirty="0" smtClean="0">
                <a:solidFill>
                  <a:srgbClr val="75A832"/>
                </a:solidFill>
                <a:latin typeface="Arial" panose="020B0604020202020204" pitchFamily="34" charset="0"/>
                <a:cs typeface="Arial" panose="020B0604020202020204" pitchFamily="34" charset="0"/>
              </a:rPr>
              <a:t>Que symbolise le Point Vert</a:t>
            </a:r>
            <a:r>
              <a:rPr lang="fr-FR" sz="2000" b="1" dirty="0">
                <a:solidFill>
                  <a:srgbClr val="75A832"/>
                </a:solidFill>
                <a:latin typeface="Arial" panose="020B0604020202020204" pitchFamily="34" charset="0"/>
                <a:cs typeface="Arial" panose="020B0604020202020204" pitchFamily="34" charset="0"/>
              </a:rPr>
              <a:t> p</a:t>
            </a:r>
            <a:r>
              <a:rPr lang="fr-FR" sz="2000" b="1" dirty="0" smtClean="0">
                <a:solidFill>
                  <a:srgbClr val="75A832"/>
                </a:solidFill>
                <a:latin typeface="Arial" panose="020B0604020202020204" pitchFamily="34" charset="0"/>
                <a:cs typeface="Arial" panose="020B0604020202020204" pitchFamily="34" charset="0"/>
              </a:rPr>
              <a:t>résent sur les emballages ? </a:t>
            </a:r>
            <a:endParaRPr lang="fr-FR" sz="2000" b="1" dirty="0">
              <a:solidFill>
                <a:srgbClr val="75A832"/>
              </a:solidFill>
              <a:latin typeface="Arial" panose="020B0604020202020204" pitchFamily="34" charset="0"/>
              <a:cs typeface="Arial" panose="020B0604020202020204" pitchFamily="34" charset="0"/>
            </a:endParaRPr>
          </a:p>
        </p:txBody>
      </p:sp>
      <p:sp>
        <p:nvSpPr>
          <p:cNvPr id="7" name="ZoneTexte 6"/>
          <p:cNvSpPr txBox="1"/>
          <p:nvPr/>
        </p:nvSpPr>
        <p:spPr>
          <a:xfrm>
            <a:off x="648254" y="2144007"/>
            <a:ext cx="8457072" cy="1200329"/>
          </a:xfrm>
          <a:prstGeom prst="rect">
            <a:avLst/>
          </a:prstGeom>
          <a:noFill/>
        </p:spPr>
        <p:txBody>
          <a:bodyPr wrap="square" rtlCol="0">
            <a:spAutoFit/>
          </a:bodyPr>
          <a:lstStyle/>
          <a:p>
            <a:pPr algn="just"/>
            <a:r>
              <a:rPr lang="fr-FR" sz="1600" dirty="0">
                <a:solidFill>
                  <a:schemeClr val="tx1">
                    <a:lumMod val="75000"/>
                    <a:lumOff val="25000"/>
                  </a:schemeClr>
                </a:solidFill>
                <a:latin typeface="Arial" panose="020B0604020202020204" pitchFamily="34" charset="0"/>
                <a:cs typeface="Arial" panose="020B0604020202020204" pitchFamily="34" charset="0"/>
              </a:rPr>
              <a:t>Le </a:t>
            </a:r>
            <a:r>
              <a:rPr lang="fr-FR" sz="1600" dirty="0" smtClean="0">
                <a:solidFill>
                  <a:schemeClr val="tx1">
                    <a:lumMod val="75000"/>
                    <a:lumOff val="25000"/>
                  </a:schemeClr>
                </a:solidFill>
                <a:latin typeface="Arial" panose="020B0604020202020204" pitchFamily="34" charset="0"/>
                <a:cs typeface="Arial" panose="020B0604020202020204" pitchFamily="34" charset="0"/>
              </a:rPr>
              <a:t>Point </a:t>
            </a:r>
            <a:r>
              <a:rPr lang="fr-FR" sz="1600" dirty="0">
                <a:solidFill>
                  <a:schemeClr val="tx1">
                    <a:lumMod val="75000"/>
                    <a:lumOff val="25000"/>
                  </a:schemeClr>
                </a:solidFill>
                <a:latin typeface="Arial" panose="020B0604020202020204" pitchFamily="34" charset="0"/>
                <a:cs typeface="Arial" panose="020B0604020202020204" pitchFamily="34" charset="0"/>
              </a:rPr>
              <a:t>Vert </a:t>
            </a:r>
            <a:r>
              <a:rPr lang="fr-FR" sz="1600" dirty="0" smtClean="0">
                <a:solidFill>
                  <a:schemeClr val="tx1">
                    <a:lumMod val="75000"/>
                    <a:lumOff val="25000"/>
                  </a:schemeClr>
                </a:solidFill>
                <a:latin typeface="Arial" panose="020B0604020202020204" pitchFamily="34" charset="0"/>
                <a:cs typeface="Arial" panose="020B0604020202020204" pitchFamily="34" charset="0"/>
              </a:rPr>
              <a:t>signifie </a:t>
            </a:r>
            <a:r>
              <a:rPr lang="fr-FR" sz="1600" dirty="0">
                <a:solidFill>
                  <a:schemeClr val="tx1">
                    <a:lumMod val="75000"/>
                    <a:lumOff val="25000"/>
                  </a:schemeClr>
                </a:solidFill>
                <a:latin typeface="Arial" panose="020B0604020202020204" pitchFamily="34" charset="0"/>
                <a:cs typeface="Arial" panose="020B0604020202020204" pitchFamily="34" charset="0"/>
              </a:rPr>
              <a:t>que le producteur de </a:t>
            </a:r>
            <a:r>
              <a:rPr lang="fr-FR" sz="1600" dirty="0" smtClean="0">
                <a:solidFill>
                  <a:schemeClr val="tx1">
                    <a:lumMod val="75000"/>
                    <a:lumOff val="25000"/>
                  </a:schemeClr>
                </a:solidFill>
                <a:latin typeface="Arial" panose="020B0604020202020204" pitchFamily="34" charset="0"/>
                <a:cs typeface="Arial" panose="020B0604020202020204" pitchFamily="34" charset="0"/>
              </a:rPr>
              <a:t>l’emballage</a:t>
            </a:r>
            <a:r>
              <a:rPr lang="fr-FR" sz="1600" dirty="0">
                <a:solidFill>
                  <a:schemeClr val="tx1">
                    <a:lumMod val="75000"/>
                    <a:lumOff val="25000"/>
                  </a:schemeClr>
                </a:solidFill>
                <a:latin typeface="Arial" panose="020B0604020202020204" pitchFamily="34" charset="0"/>
                <a:cs typeface="Arial" panose="020B0604020202020204" pitchFamily="34" charset="0"/>
              </a:rPr>
              <a:t> paie </a:t>
            </a:r>
            <a:r>
              <a:rPr lang="fr-FR" sz="1600" dirty="0" smtClean="0">
                <a:solidFill>
                  <a:schemeClr val="tx1">
                    <a:lumMod val="75000"/>
                    <a:lumOff val="25000"/>
                  </a:schemeClr>
                </a:solidFill>
                <a:latin typeface="Arial" panose="020B0604020202020204" pitchFamily="34" charset="0"/>
                <a:cs typeface="Arial" panose="020B0604020202020204" pitchFamily="34" charset="0"/>
              </a:rPr>
              <a:t>une </a:t>
            </a:r>
            <a:r>
              <a:rPr lang="fr-FR" sz="1600" dirty="0">
                <a:solidFill>
                  <a:schemeClr val="tx1">
                    <a:lumMod val="75000"/>
                    <a:lumOff val="25000"/>
                  </a:schemeClr>
                </a:solidFill>
                <a:latin typeface="Arial" panose="020B0604020202020204" pitchFamily="34" charset="0"/>
                <a:cs typeface="Arial" panose="020B0604020202020204" pitchFamily="34" charset="0"/>
              </a:rPr>
              <a:t>cotisation </a:t>
            </a:r>
            <a:r>
              <a:rPr lang="fr-FR" sz="1600" dirty="0" smtClean="0">
                <a:solidFill>
                  <a:schemeClr val="tx1">
                    <a:lumMod val="75000"/>
                    <a:lumOff val="25000"/>
                  </a:schemeClr>
                </a:solidFill>
                <a:latin typeface="Arial" panose="020B0604020202020204" pitchFamily="34" charset="0"/>
                <a:cs typeface="Arial" panose="020B0604020202020204" pitchFamily="34" charset="0"/>
              </a:rPr>
              <a:t>à Eco-Emballage pour financer la collecte sélective au sein des collectivités. </a:t>
            </a:r>
          </a:p>
          <a:p>
            <a:pPr algn="just"/>
            <a:endParaRPr lang="fr-FR" sz="800" dirty="0" smtClean="0">
              <a:solidFill>
                <a:schemeClr val="tx1">
                  <a:lumMod val="75000"/>
                  <a:lumOff val="25000"/>
                </a:schemeClr>
              </a:solidFill>
              <a:latin typeface="Arial" panose="020B0604020202020204" pitchFamily="34" charset="0"/>
              <a:cs typeface="Arial" panose="020B0604020202020204" pitchFamily="34" charset="0"/>
            </a:endParaRPr>
          </a:p>
          <a:p>
            <a:pPr algn="just"/>
            <a:r>
              <a:rPr lang="fr-FR" sz="1600" dirty="0" smtClean="0">
                <a:solidFill>
                  <a:schemeClr val="tx1">
                    <a:lumMod val="75000"/>
                    <a:lumOff val="25000"/>
                  </a:schemeClr>
                </a:solidFill>
                <a:latin typeface="Arial" panose="020B0604020202020204" pitchFamily="34" charset="0"/>
                <a:cs typeface="Arial" panose="020B0604020202020204" pitchFamily="34" charset="0"/>
              </a:rPr>
              <a:t>Elle leur est rétribuée en fonction de la qualité du tri. Plus on trie, mieux on trie et plus les soutiens financiers sont importants, ce qui vient amoindrir le coût répercuté sur l’habitant.</a:t>
            </a:r>
            <a:endParaRPr lang="fr-FR"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8" name="ZoneTexte 7"/>
          <p:cNvSpPr txBox="1"/>
          <p:nvPr/>
        </p:nvSpPr>
        <p:spPr>
          <a:xfrm>
            <a:off x="2503711" y="1000530"/>
            <a:ext cx="2649071" cy="369332"/>
          </a:xfrm>
          <a:prstGeom prst="rect">
            <a:avLst/>
          </a:prstGeom>
          <a:noFill/>
        </p:spPr>
        <p:txBody>
          <a:bodyPr wrap="square" rtlCol="0">
            <a:spAutoFit/>
          </a:bodyPr>
          <a:lstStyle/>
          <a:p>
            <a:r>
              <a:rPr lang="fr-FR" dirty="0" smtClean="0">
                <a:solidFill>
                  <a:srgbClr val="005581"/>
                </a:solidFill>
                <a:latin typeface="Arial" panose="020B0604020202020204" pitchFamily="34" charset="0"/>
                <a:cs typeface="Arial" panose="020B0604020202020204" pitchFamily="34" charset="0"/>
              </a:rPr>
              <a:t>A</a:t>
            </a:r>
            <a:r>
              <a:rPr lang="fr-FR" dirty="0">
                <a:solidFill>
                  <a:srgbClr val="005581"/>
                </a:solidFill>
                <a:latin typeface="Arial" panose="020B0604020202020204" pitchFamily="34" charset="0"/>
                <a:cs typeface="Arial" panose="020B0604020202020204" pitchFamily="34" charset="0"/>
              </a:rPr>
              <a:t> </a:t>
            </a:r>
            <a:r>
              <a:rPr lang="fr-FR" dirty="0" smtClean="0">
                <a:solidFill>
                  <a:srgbClr val="005581"/>
                </a:solidFill>
                <a:latin typeface="Arial" panose="020B0604020202020204" pitchFamily="34" charset="0"/>
                <a:cs typeface="Arial" panose="020B0604020202020204" pitchFamily="34" charset="0"/>
              </a:rPr>
              <a:t>-  Déchet recyclable  </a:t>
            </a:r>
            <a:endParaRPr lang="fr-FR" dirty="0">
              <a:solidFill>
                <a:srgbClr val="005581"/>
              </a:solidFill>
              <a:latin typeface="Arial" panose="020B0604020202020204" pitchFamily="34" charset="0"/>
              <a:cs typeface="Arial" panose="020B0604020202020204" pitchFamily="34" charset="0"/>
            </a:endParaRPr>
          </a:p>
        </p:txBody>
      </p:sp>
      <p:sp>
        <p:nvSpPr>
          <p:cNvPr id="9" name="ZoneTexte 8"/>
          <p:cNvSpPr txBox="1"/>
          <p:nvPr/>
        </p:nvSpPr>
        <p:spPr>
          <a:xfrm>
            <a:off x="2503711" y="1310799"/>
            <a:ext cx="3523129" cy="369332"/>
          </a:xfrm>
          <a:prstGeom prst="rect">
            <a:avLst/>
          </a:prstGeom>
          <a:noFill/>
        </p:spPr>
        <p:txBody>
          <a:bodyPr wrap="square" rtlCol="0">
            <a:spAutoFit/>
          </a:bodyPr>
          <a:lstStyle/>
          <a:p>
            <a:r>
              <a:rPr lang="fr-FR" dirty="0" smtClean="0">
                <a:solidFill>
                  <a:srgbClr val="005581"/>
                </a:solidFill>
                <a:latin typeface="Arial" panose="020B0604020202020204" pitchFamily="34" charset="0"/>
                <a:cs typeface="Arial" panose="020B0604020202020204" pitchFamily="34" charset="0"/>
              </a:rPr>
              <a:t>B -  Déchet biodégradable</a:t>
            </a:r>
            <a:endParaRPr lang="fr-FR" dirty="0">
              <a:solidFill>
                <a:srgbClr val="005581"/>
              </a:solidFill>
              <a:latin typeface="Arial" panose="020B0604020202020204" pitchFamily="34" charset="0"/>
              <a:cs typeface="Arial" panose="020B0604020202020204" pitchFamily="34" charset="0"/>
            </a:endParaRPr>
          </a:p>
        </p:txBody>
      </p:sp>
      <p:sp>
        <p:nvSpPr>
          <p:cNvPr id="10" name="ZoneTexte 9"/>
          <p:cNvSpPr txBox="1"/>
          <p:nvPr/>
        </p:nvSpPr>
        <p:spPr>
          <a:xfrm>
            <a:off x="2503711" y="1597538"/>
            <a:ext cx="2823882" cy="369332"/>
          </a:xfrm>
          <a:prstGeom prst="rect">
            <a:avLst/>
          </a:prstGeom>
          <a:noFill/>
        </p:spPr>
        <p:txBody>
          <a:bodyPr wrap="square" rtlCol="0">
            <a:spAutoFit/>
          </a:bodyPr>
          <a:lstStyle/>
          <a:p>
            <a:r>
              <a:rPr lang="fr-FR" dirty="0" smtClean="0">
                <a:solidFill>
                  <a:srgbClr val="005581"/>
                </a:solidFill>
                <a:latin typeface="Arial" panose="020B0604020202020204" pitchFamily="34" charset="0"/>
                <a:cs typeface="Arial" panose="020B0604020202020204" pitchFamily="34" charset="0"/>
              </a:rPr>
              <a:t>C -  La réponse C</a:t>
            </a:r>
            <a:endParaRPr lang="fr-FR" dirty="0">
              <a:solidFill>
                <a:srgbClr val="005581"/>
              </a:solidFill>
              <a:latin typeface="Arial" panose="020B0604020202020204" pitchFamily="34" charset="0"/>
              <a:cs typeface="Arial" panose="020B0604020202020204" pitchFamily="34" charset="0"/>
            </a:endParaRPr>
          </a:p>
        </p:txBody>
      </p:sp>
      <p:pic>
        <p:nvPicPr>
          <p:cNvPr id="11" name="Espace réservé du contenu 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6632" y="3952858"/>
            <a:ext cx="1156802" cy="1156802"/>
          </a:xfrm>
          <a:prstGeom prst="rect">
            <a:avLst/>
          </a:prstGeom>
        </p:spPr>
      </p:pic>
      <p:sp>
        <p:nvSpPr>
          <p:cNvPr id="15" name="Titre 1"/>
          <p:cNvSpPr txBox="1">
            <a:spLocks/>
          </p:cNvSpPr>
          <p:nvPr/>
        </p:nvSpPr>
        <p:spPr>
          <a:xfrm>
            <a:off x="849689" y="3520810"/>
            <a:ext cx="4511376" cy="385483"/>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800" b="1" dirty="0" smtClean="0">
                <a:solidFill>
                  <a:srgbClr val="75A832"/>
                </a:solidFill>
                <a:latin typeface="Arial" panose="020B0604020202020204" pitchFamily="34" charset="0"/>
                <a:cs typeface="Arial" panose="020B0604020202020204" pitchFamily="34" charset="0"/>
              </a:rPr>
              <a:t>Que signifie ce logo ? </a:t>
            </a:r>
            <a:r>
              <a:rPr lang="fr-FR" sz="1800" b="1" i="1" dirty="0" smtClean="0">
                <a:solidFill>
                  <a:srgbClr val="75A832"/>
                </a:solidFill>
                <a:latin typeface="Arial" panose="020B0604020202020204" pitchFamily="34" charset="0"/>
                <a:cs typeface="Arial" panose="020B0604020202020204" pitchFamily="34" charset="0"/>
              </a:rPr>
              <a:t>Le triangle de Möbius</a:t>
            </a:r>
            <a:endParaRPr lang="fr-FR" sz="1800" b="1" i="1" dirty="0">
              <a:solidFill>
                <a:srgbClr val="75A832"/>
              </a:solidFill>
              <a:latin typeface="Arial" panose="020B0604020202020204" pitchFamily="34" charset="0"/>
              <a:cs typeface="Arial" panose="020B0604020202020204" pitchFamily="34" charset="0"/>
            </a:endParaRPr>
          </a:p>
        </p:txBody>
      </p:sp>
      <p:sp>
        <p:nvSpPr>
          <p:cNvPr id="16" name="ZoneTexte 15"/>
          <p:cNvSpPr txBox="1"/>
          <p:nvPr/>
        </p:nvSpPr>
        <p:spPr>
          <a:xfrm>
            <a:off x="1979276" y="3966976"/>
            <a:ext cx="2468651" cy="369332"/>
          </a:xfrm>
          <a:prstGeom prst="rect">
            <a:avLst/>
          </a:prstGeom>
          <a:noFill/>
        </p:spPr>
        <p:txBody>
          <a:bodyPr wrap="square" rtlCol="0">
            <a:spAutoFit/>
          </a:bodyPr>
          <a:lstStyle/>
          <a:p>
            <a:r>
              <a:rPr lang="fr-FR" dirty="0" smtClean="0">
                <a:solidFill>
                  <a:srgbClr val="005581"/>
                </a:solidFill>
                <a:latin typeface="Arial" panose="020B0604020202020204" pitchFamily="34" charset="0"/>
                <a:cs typeface="Arial" panose="020B0604020202020204" pitchFamily="34" charset="0"/>
              </a:rPr>
              <a:t>A - Matière recyclée</a:t>
            </a:r>
            <a:endParaRPr lang="fr-FR" dirty="0">
              <a:solidFill>
                <a:srgbClr val="005581"/>
              </a:solidFill>
              <a:latin typeface="Arial" panose="020B0604020202020204" pitchFamily="34" charset="0"/>
              <a:cs typeface="Arial" panose="020B0604020202020204" pitchFamily="34" charset="0"/>
            </a:endParaRPr>
          </a:p>
        </p:txBody>
      </p:sp>
      <p:sp>
        <p:nvSpPr>
          <p:cNvPr id="17" name="ZoneTexte 16"/>
          <p:cNvSpPr txBox="1"/>
          <p:nvPr/>
        </p:nvSpPr>
        <p:spPr>
          <a:xfrm>
            <a:off x="1979276" y="4243975"/>
            <a:ext cx="2396643" cy="369332"/>
          </a:xfrm>
          <a:prstGeom prst="rect">
            <a:avLst/>
          </a:prstGeom>
          <a:noFill/>
        </p:spPr>
        <p:txBody>
          <a:bodyPr wrap="square" rtlCol="0">
            <a:spAutoFit/>
          </a:bodyPr>
          <a:lstStyle/>
          <a:p>
            <a:r>
              <a:rPr lang="fr-FR" dirty="0" smtClean="0">
                <a:solidFill>
                  <a:srgbClr val="005581"/>
                </a:solidFill>
                <a:latin typeface="Arial" panose="020B0604020202020204" pitchFamily="34" charset="0"/>
                <a:cs typeface="Arial" panose="020B0604020202020204" pitchFamily="34" charset="0"/>
              </a:rPr>
              <a:t>B - Matière recyclable</a:t>
            </a:r>
            <a:endParaRPr lang="fr-FR" dirty="0">
              <a:solidFill>
                <a:srgbClr val="005581"/>
              </a:solidFill>
              <a:latin typeface="Arial" panose="020B0604020202020204" pitchFamily="34" charset="0"/>
              <a:cs typeface="Arial" panose="020B0604020202020204" pitchFamily="34" charset="0"/>
            </a:endParaRPr>
          </a:p>
        </p:txBody>
      </p:sp>
      <p:sp>
        <p:nvSpPr>
          <p:cNvPr id="18" name="ZoneTexte 17"/>
          <p:cNvSpPr txBox="1"/>
          <p:nvPr/>
        </p:nvSpPr>
        <p:spPr>
          <a:xfrm>
            <a:off x="1979276" y="4507878"/>
            <a:ext cx="2108611" cy="369332"/>
          </a:xfrm>
          <a:prstGeom prst="rect">
            <a:avLst/>
          </a:prstGeom>
          <a:noFill/>
        </p:spPr>
        <p:txBody>
          <a:bodyPr wrap="square" rtlCol="0">
            <a:spAutoFit/>
          </a:bodyPr>
          <a:lstStyle/>
          <a:p>
            <a:r>
              <a:rPr lang="fr-FR" dirty="0" smtClean="0">
                <a:solidFill>
                  <a:srgbClr val="005581"/>
                </a:solidFill>
                <a:latin typeface="Arial" panose="020B0604020202020204" pitchFamily="34" charset="0"/>
                <a:cs typeface="Arial" panose="020B0604020202020204" pitchFamily="34" charset="0"/>
              </a:rPr>
              <a:t>C - La réponse C </a:t>
            </a:r>
            <a:endParaRPr lang="fr-FR" dirty="0">
              <a:solidFill>
                <a:srgbClr val="005581"/>
              </a:solidFill>
              <a:latin typeface="Arial" panose="020B0604020202020204" pitchFamily="34" charset="0"/>
              <a:cs typeface="Arial" panose="020B0604020202020204" pitchFamily="34" charset="0"/>
            </a:endParaRPr>
          </a:p>
        </p:txBody>
      </p:sp>
      <p:sp>
        <p:nvSpPr>
          <p:cNvPr id="19" name="Rectangle 18"/>
          <p:cNvSpPr/>
          <p:nvPr/>
        </p:nvSpPr>
        <p:spPr>
          <a:xfrm>
            <a:off x="4372559" y="3955760"/>
            <a:ext cx="4572000" cy="830997"/>
          </a:xfrm>
          <a:prstGeom prst="rect">
            <a:avLst/>
          </a:prstGeom>
        </p:spPr>
        <p:txBody>
          <a:bodyPr>
            <a:spAutoFit/>
          </a:bodyPr>
          <a:lstStyle/>
          <a:p>
            <a:pPr algn="just"/>
            <a:r>
              <a:rPr lang="fr-FR" sz="1600" dirty="0">
                <a:solidFill>
                  <a:schemeClr val="tx1">
                    <a:lumMod val="75000"/>
                    <a:lumOff val="25000"/>
                  </a:schemeClr>
                </a:solidFill>
                <a:latin typeface="Arial" panose="020B0604020202020204" pitchFamily="34" charset="0"/>
                <a:cs typeface="Arial" panose="020B0604020202020204" pitchFamily="34" charset="0"/>
              </a:rPr>
              <a:t>Il est le plus important et le plus connu visuellement. Il symbolise un cycle sans </a:t>
            </a:r>
            <a:r>
              <a:rPr lang="fr-FR" sz="1600" dirty="0" smtClean="0">
                <a:solidFill>
                  <a:schemeClr val="tx1">
                    <a:lumMod val="75000"/>
                    <a:lumOff val="25000"/>
                  </a:schemeClr>
                </a:solidFill>
                <a:latin typeface="Arial" panose="020B0604020202020204" pitchFamily="34" charset="0"/>
                <a:cs typeface="Arial" panose="020B0604020202020204" pitchFamily="34" charset="0"/>
              </a:rPr>
              <a:t>fin. Sa </a:t>
            </a:r>
            <a:r>
              <a:rPr lang="fr-FR" sz="1600" dirty="0">
                <a:solidFill>
                  <a:schemeClr val="tx1">
                    <a:lumMod val="75000"/>
                    <a:lumOff val="25000"/>
                  </a:schemeClr>
                </a:solidFill>
                <a:latin typeface="Arial" panose="020B0604020202020204" pitchFamily="34" charset="0"/>
                <a:cs typeface="Arial" panose="020B0604020202020204" pitchFamily="34" charset="0"/>
              </a:rPr>
              <a:t>présence indique que le produit est recyclable.</a:t>
            </a:r>
          </a:p>
        </p:txBody>
      </p:sp>
      <p:pic>
        <p:nvPicPr>
          <p:cNvPr id="20" name="Image 19"/>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6487" t="50"/>
          <a:stretch/>
        </p:blipFill>
        <p:spPr>
          <a:xfrm>
            <a:off x="415479" y="5109661"/>
            <a:ext cx="1354070" cy="1157760"/>
          </a:xfrm>
          <a:prstGeom prst="rect">
            <a:avLst/>
          </a:prstGeom>
        </p:spPr>
      </p:pic>
      <p:sp>
        <p:nvSpPr>
          <p:cNvPr id="21" name="Rectangle 20"/>
          <p:cNvSpPr/>
          <p:nvPr/>
        </p:nvSpPr>
        <p:spPr>
          <a:xfrm>
            <a:off x="2066511" y="5249002"/>
            <a:ext cx="6878048" cy="830997"/>
          </a:xfrm>
          <a:prstGeom prst="rect">
            <a:avLst/>
          </a:prstGeom>
        </p:spPr>
        <p:txBody>
          <a:bodyPr wrap="square">
            <a:spAutoFit/>
          </a:bodyPr>
          <a:lstStyle/>
          <a:p>
            <a:pPr algn="just"/>
            <a:r>
              <a:rPr lang="fr-FR" sz="1600" dirty="0">
                <a:solidFill>
                  <a:schemeClr val="tx1">
                    <a:lumMod val="75000"/>
                    <a:lumOff val="25000"/>
                  </a:schemeClr>
                </a:solidFill>
                <a:latin typeface="Arial" panose="020B0604020202020204" pitchFamily="34" charset="0"/>
                <a:cs typeface="Arial" panose="020B0604020202020204" pitchFamily="34" charset="0"/>
              </a:rPr>
              <a:t>Souvent, on y ajoute un pourcentage ce qui signifie que l’emballage est non seulement recyclable mais est déjà composé de matières recyclées à hauteur du pourcentage mentionné.</a:t>
            </a:r>
          </a:p>
        </p:txBody>
      </p:sp>
    </p:spTree>
    <p:extLst>
      <p:ext uri="{BB962C8B-B14F-4D97-AF65-F5344CB8AC3E}">
        <p14:creationId xmlns:p14="http://schemas.microsoft.com/office/powerpoint/2010/main" val="33961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 presetClass="emph" presetSubtype="2" fill="hold" grpId="1" nodeType="clickEffect">
                                  <p:stCondLst>
                                    <p:cond delay="0"/>
                                  </p:stCondLst>
                                  <p:childTnLst>
                                    <p:animClr clrSpc="rgb" dir="cw">
                                      <p:cBhvr override="childStyle">
                                        <p:cTn id="42" dur="1000" fill="hold"/>
                                        <p:tgtEl>
                                          <p:spTgt spid="10"/>
                                        </p:tgtEl>
                                        <p:attrNameLst>
                                          <p:attrName>style.color</p:attrName>
                                        </p:attrNameLst>
                                      </p:cBhvr>
                                      <p:to>
                                        <a:schemeClr val="accent2"/>
                                      </p:to>
                                    </p:animClr>
                                  </p:childTnLst>
                                </p:cTn>
                              </p:par>
                            </p:childTnLst>
                          </p:cTn>
                        </p:par>
                        <p:par>
                          <p:cTn id="43" fill="hold">
                            <p:stCondLst>
                              <p:cond delay="1000"/>
                            </p:stCondLst>
                            <p:childTnLst>
                              <p:par>
                                <p:cTn id="44" presetID="14" presetClass="entr" presetSubtype="10"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randombar(horizontal)">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par>
                                <p:cTn id="52" presetID="26" presetClass="entr" presetSubtype="0" fill="hold"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down)">
                                      <p:cBhvr>
                                        <p:cTn id="54" dur="580">
                                          <p:stCondLst>
                                            <p:cond delay="0"/>
                                          </p:stCondLst>
                                        </p:cTn>
                                        <p:tgtEl>
                                          <p:spTgt spid="11"/>
                                        </p:tgtEl>
                                      </p:cBhvr>
                                    </p:animEffect>
                                    <p:anim calcmode="lin" valueType="num">
                                      <p:cBhvr>
                                        <p:cTn id="5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0" dur="26">
                                          <p:stCondLst>
                                            <p:cond delay="650"/>
                                          </p:stCondLst>
                                        </p:cTn>
                                        <p:tgtEl>
                                          <p:spTgt spid="11"/>
                                        </p:tgtEl>
                                      </p:cBhvr>
                                      <p:to x="100000" y="60000"/>
                                    </p:animScale>
                                    <p:animScale>
                                      <p:cBhvr>
                                        <p:cTn id="61" dur="166" decel="50000">
                                          <p:stCondLst>
                                            <p:cond delay="676"/>
                                          </p:stCondLst>
                                        </p:cTn>
                                        <p:tgtEl>
                                          <p:spTgt spid="11"/>
                                        </p:tgtEl>
                                      </p:cBhvr>
                                      <p:to x="100000" y="100000"/>
                                    </p:animScale>
                                    <p:animScale>
                                      <p:cBhvr>
                                        <p:cTn id="62" dur="26">
                                          <p:stCondLst>
                                            <p:cond delay="1312"/>
                                          </p:stCondLst>
                                        </p:cTn>
                                        <p:tgtEl>
                                          <p:spTgt spid="11"/>
                                        </p:tgtEl>
                                      </p:cBhvr>
                                      <p:to x="100000" y="80000"/>
                                    </p:animScale>
                                    <p:animScale>
                                      <p:cBhvr>
                                        <p:cTn id="63" dur="166" decel="50000">
                                          <p:stCondLst>
                                            <p:cond delay="1338"/>
                                          </p:stCondLst>
                                        </p:cTn>
                                        <p:tgtEl>
                                          <p:spTgt spid="11"/>
                                        </p:tgtEl>
                                      </p:cBhvr>
                                      <p:to x="100000" y="100000"/>
                                    </p:animScale>
                                    <p:animScale>
                                      <p:cBhvr>
                                        <p:cTn id="64" dur="26">
                                          <p:stCondLst>
                                            <p:cond delay="1642"/>
                                          </p:stCondLst>
                                        </p:cTn>
                                        <p:tgtEl>
                                          <p:spTgt spid="11"/>
                                        </p:tgtEl>
                                      </p:cBhvr>
                                      <p:to x="100000" y="90000"/>
                                    </p:animScale>
                                    <p:animScale>
                                      <p:cBhvr>
                                        <p:cTn id="65" dur="166" decel="50000">
                                          <p:stCondLst>
                                            <p:cond delay="1668"/>
                                          </p:stCondLst>
                                        </p:cTn>
                                        <p:tgtEl>
                                          <p:spTgt spid="11"/>
                                        </p:tgtEl>
                                      </p:cBhvr>
                                      <p:to x="100000" y="100000"/>
                                    </p:animScale>
                                    <p:animScale>
                                      <p:cBhvr>
                                        <p:cTn id="66" dur="26">
                                          <p:stCondLst>
                                            <p:cond delay="1808"/>
                                          </p:stCondLst>
                                        </p:cTn>
                                        <p:tgtEl>
                                          <p:spTgt spid="11"/>
                                        </p:tgtEl>
                                      </p:cBhvr>
                                      <p:to x="100000" y="95000"/>
                                    </p:animScale>
                                    <p:animScale>
                                      <p:cBhvr>
                                        <p:cTn id="67" dur="166" decel="50000">
                                          <p:stCondLst>
                                            <p:cond delay="1834"/>
                                          </p:stCondLst>
                                        </p:cTn>
                                        <p:tgtEl>
                                          <p:spTgt spid="11"/>
                                        </p:tgtEl>
                                      </p:cBhvr>
                                      <p:to x="100000" y="100000"/>
                                    </p:animScale>
                                  </p:childTnLst>
                                </p:cTn>
                              </p:par>
                            </p:childTnLst>
                          </p:cTn>
                        </p:par>
                        <p:par>
                          <p:cTn id="68" fill="hold">
                            <p:stCondLst>
                              <p:cond delay="2000"/>
                            </p:stCondLst>
                            <p:childTnLst>
                              <p:par>
                                <p:cTn id="69" presetID="2" presetClass="entr" presetSubtype="4"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ppt_x"/>
                                          </p:val>
                                        </p:tav>
                                        <p:tav tm="100000">
                                          <p:val>
                                            <p:strVal val="#ppt_x"/>
                                          </p:val>
                                        </p:tav>
                                      </p:tavLst>
                                    </p:anim>
                                    <p:anim calcmode="lin" valueType="num">
                                      <p:cBhvr additive="base">
                                        <p:cTn id="72" dur="500" fill="hold"/>
                                        <p:tgtEl>
                                          <p:spTgt spid="16"/>
                                        </p:tgtEl>
                                        <p:attrNameLst>
                                          <p:attrName>ppt_y</p:attrName>
                                        </p:attrNameLst>
                                      </p:cBhvr>
                                      <p:tavLst>
                                        <p:tav tm="0">
                                          <p:val>
                                            <p:strVal val="1+#ppt_h/2"/>
                                          </p:val>
                                        </p:tav>
                                        <p:tav tm="100000">
                                          <p:val>
                                            <p:strVal val="#ppt_y"/>
                                          </p:val>
                                        </p:tav>
                                      </p:tavLst>
                                    </p:anim>
                                  </p:childTnLst>
                                </p:cTn>
                              </p:par>
                            </p:childTnLst>
                          </p:cTn>
                        </p:par>
                        <p:par>
                          <p:cTn id="73" fill="hold">
                            <p:stCondLst>
                              <p:cond delay="2500"/>
                            </p:stCondLst>
                            <p:childTnLst>
                              <p:par>
                                <p:cTn id="74" presetID="2" presetClass="entr" presetSubtype="4" fill="hold" nodeType="afterEffect">
                                  <p:stCondLst>
                                    <p:cond delay="0"/>
                                  </p:stCondLst>
                                  <p:childTnLst>
                                    <p:set>
                                      <p:cBhvr>
                                        <p:cTn id="75" dur="1" fill="hold">
                                          <p:stCondLst>
                                            <p:cond delay="0"/>
                                          </p:stCondLst>
                                        </p:cTn>
                                        <p:tgtEl>
                                          <p:spTgt spid="17">
                                            <p:txEl>
                                              <p:pRg st="0" end="0"/>
                                            </p:txEl>
                                          </p:spTgt>
                                        </p:tgtEl>
                                        <p:attrNameLst>
                                          <p:attrName>style.visibility</p:attrName>
                                        </p:attrNameLst>
                                      </p:cBhvr>
                                      <p:to>
                                        <p:strVal val="visible"/>
                                      </p:to>
                                    </p:set>
                                    <p:anim calcmode="lin" valueType="num">
                                      <p:cBhvr additive="base">
                                        <p:cTn id="76"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78" fill="hold">
                            <p:stCondLst>
                              <p:cond delay="3000"/>
                            </p:stCondLst>
                            <p:childTnLst>
                              <p:par>
                                <p:cTn id="79" presetID="2" presetClass="entr" presetSubtype="4" fill="hold" grpId="0" nodeType="afterEffect">
                                  <p:stCondLst>
                                    <p:cond delay="0"/>
                                  </p:stCondLst>
                                  <p:iterate type="lt">
                                    <p:tmPct val="0"/>
                                  </p:iterate>
                                  <p:childTnLst>
                                    <p:set>
                                      <p:cBhvr>
                                        <p:cTn id="80" dur="1" fill="hold">
                                          <p:stCondLst>
                                            <p:cond delay="0"/>
                                          </p:stCondLst>
                                        </p:cTn>
                                        <p:tgtEl>
                                          <p:spTgt spid="18"/>
                                        </p:tgtEl>
                                        <p:attrNameLst>
                                          <p:attrName>style.visibility</p:attrName>
                                        </p:attrNameLst>
                                      </p:cBhvr>
                                      <p:to>
                                        <p:strVal val="visible"/>
                                      </p:to>
                                    </p:set>
                                    <p:anim calcmode="lin" valueType="num">
                                      <p:cBhvr additive="base">
                                        <p:cTn id="81" dur="500" fill="hold"/>
                                        <p:tgtEl>
                                          <p:spTgt spid="18"/>
                                        </p:tgtEl>
                                        <p:attrNameLst>
                                          <p:attrName>ppt_x</p:attrName>
                                        </p:attrNameLst>
                                      </p:cBhvr>
                                      <p:tavLst>
                                        <p:tav tm="0">
                                          <p:val>
                                            <p:strVal val="#ppt_x"/>
                                          </p:val>
                                        </p:tav>
                                        <p:tav tm="100000">
                                          <p:val>
                                            <p:strVal val="#ppt_x"/>
                                          </p:val>
                                        </p:tav>
                                      </p:tavLst>
                                    </p:anim>
                                    <p:anim calcmode="lin" valueType="num">
                                      <p:cBhvr additive="base">
                                        <p:cTn id="8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6" presetClass="emph" presetSubtype="0" fill="hold" grpId="1" nodeType="clickEffect">
                                  <p:stCondLst>
                                    <p:cond delay="0"/>
                                  </p:stCondLst>
                                  <p:iterate type="lt">
                                    <p:tmPct val="4000"/>
                                  </p:iterate>
                                  <p:childTnLst>
                                    <p:set>
                                      <p:cBhvr override="childStyle">
                                        <p:cTn id="86" dur="500" fill="hold"/>
                                        <p:tgtEl>
                                          <p:spTgt spid="18"/>
                                        </p:tgtEl>
                                        <p:attrNameLst>
                                          <p:attrName>style.color</p:attrName>
                                        </p:attrNameLst>
                                      </p:cBhvr>
                                      <p:to>
                                        <p:clrVal>
                                          <a:schemeClr val="accent2"/>
                                        </p:clrVal>
                                      </p:to>
                                    </p:set>
                                    <p:set>
                                      <p:cBhvr>
                                        <p:cTn id="87" dur="500" fill="hold"/>
                                        <p:tgtEl>
                                          <p:spTgt spid="18"/>
                                        </p:tgtEl>
                                        <p:attrNameLst>
                                          <p:attrName>fillcolor</p:attrName>
                                        </p:attrNameLst>
                                      </p:cBhvr>
                                      <p:to>
                                        <p:clrVal>
                                          <a:schemeClr val="accent2"/>
                                        </p:clrVal>
                                      </p:to>
                                    </p:set>
                                    <p:set>
                                      <p:cBhvr>
                                        <p:cTn id="88" dur="500" fill="hold"/>
                                        <p:tgtEl>
                                          <p:spTgt spid="18"/>
                                        </p:tgtEl>
                                        <p:attrNameLst>
                                          <p:attrName>fill.type</p:attrName>
                                        </p:attrNameLst>
                                      </p:cBhvr>
                                      <p:to>
                                        <p:strVal val="solid"/>
                                      </p:to>
                                    </p:set>
                                  </p:childTnLst>
                                </p:cTn>
                              </p:par>
                            </p:childTnLst>
                          </p:cTn>
                        </p:par>
                        <p:par>
                          <p:cTn id="89" fill="hold">
                            <p:stCondLst>
                              <p:cond delay="720"/>
                            </p:stCondLst>
                            <p:childTnLst>
                              <p:par>
                                <p:cTn id="90" presetID="22" presetClass="entr" presetSubtype="4"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wipe(down)">
                                      <p:cBhvr>
                                        <p:cTn id="92" dur="500"/>
                                        <p:tgtEl>
                                          <p:spTgt spid="19"/>
                                        </p:tgtEl>
                                      </p:cBhvr>
                                    </p:animEffect>
                                  </p:childTnLst>
                                </p:cTn>
                              </p:par>
                              <p:par>
                                <p:cTn id="93" presetID="1" presetClass="entr" presetSubtype="0" fill="hold" nodeType="withEffect">
                                  <p:stCondLst>
                                    <p:cond delay="0"/>
                                  </p:stCondLst>
                                  <p:childTnLst>
                                    <p:set>
                                      <p:cBhvr>
                                        <p:cTn id="94" dur="1" fill="hold">
                                          <p:stCondLst>
                                            <p:cond delay="0"/>
                                          </p:stCondLst>
                                        </p:cTn>
                                        <p:tgtEl>
                                          <p:spTgt spid="20"/>
                                        </p:tgtEl>
                                        <p:attrNameLst>
                                          <p:attrName>style.visibility</p:attrName>
                                        </p:attrNameLst>
                                      </p:cBhvr>
                                      <p:to>
                                        <p:strVal val="visible"/>
                                      </p:to>
                                    </p:set>
                                  </p:childTnLst>
                                </p:cTn>
                              </p:par>
                              <p:par>
                                <p:cTn id="95" presetID="22" presetClass="entr" presetSubtype="4"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wipe(down)">
                                      <p:cBhvr>
                                        <p:cTn id="9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0" grpId="1"/>
      <p:bldP spid="15" grpId="0"/>
      <p:bldP spid="16" grpId="0"/>
      <p:bldP spid="18" grpId="0"/>
      <p:bldP spid="18" grpId="1"/>
      <p:bldP spid="19"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l="24104"/>
          <a:stretch/>
        </p:blipFill>
        <p:spPr>
          <a:xfrm>
            <a:off x="0" y="0"/>
            <a:ext cx="6010000" cy="3959360"/>
          </a:xfrm>
          <a:prstGeom prst="rect">
            <a:avLst/>
          </a:prstGeom>
        </p:spPr>
      </p:pic>
      <p:pic>
        <p:nvPicPr>
          <p:cNvPr id="13" name="Image 12"/>
          <p:cNvPicPr>
            <a:picLocks noChangeAspect="1"/>
          </p:cNvPicPr>
          <p:nvPr/>
        </p:nvPicPr>
        <p:blipFill rotWithShape="1">
          <a:blip r:embed="rId2" cstate="print">
            <a:extLst>
              <a:ext uri="{28A0092B-C50C-407E-A947-70E740481C1C}">
                <a14:useLocalDpi xmlns:a14="http://schemas.microsoft.com/office/drawing/2010/main" val="0"/>
              </a:ext>
            </a:extLst>
          </a:blip>
          <a:srcRect l="45019" r="37105" b="13395"/>
          <a:stretch/>
        </p:blipFill>
        <p:spPr>
          <a:xfrm>
            <a:off x="0" y="3429000"/>
            <a:ext cx="1415562" cy="3429000"/>
          </a:xfrm>
          <a:prstGeom prst="rect">
            <a:avLst/>
          </a:prstGeom>
        </p:spPr>
      </p:pic>
      <p:sp>
        <p:nvSpPr>
          <p:cNvPr id="4" name="Rectangle 3"/>
          <p:cNvSpPr/>
          <p:nvPr/>
        </p:nvSpPr>
        <p:spPr>
          <a:xfrm>
            <a:off x="179512" y="4009818"/>
            <a:ext cx="8640959" cy="830997"/>
          </a:xfrm>
          <a:prstGeom prst="rect">
            <a:avLst/>
          </a:prstGeom>
        </p:spPr>
        <p:txBody>
          <a:bodyPr wrap="square">
            <a:spAutoFit/>
          </a:bodyPr>
          <a:lstStyle/>
          <a:p>
            <a:pPr algn="just"/>
            <a:r>
              <a:rPr lang="fr-FR" sz="1600" dirty="0" smtClean="0">
                <a:solidFill>
                  <a:schemeClr val="tx1">
                    <a:lumMod val="75000"/>
                    <a:lumOff val="25000"/>
                  </a:schemeClr>
                </a:solidFill>
                <a:latin typeface="Arial" panose="020B0604020202020204" pitchFamily="34" charset="0"/>
                <a:cs typeface="Arial" panose="020B0604020202020204" pitchFamily="34" charset="0"/>
              </a:rPr>
              <a:t>Le </a:t>
            </a:r>
            <a:r>
              <a:rPr lang="fr-FR" sz="1600" dirty="0">
                <a:solidFill>
                  <a:schemeClr val="tx1">
                    <a:lumMod val="75000"/>
                    <a:lumOff val="25000"/>
                  </a:schemeClr>
                </a:solidFill>
                <a:latin typeface="Arial" panose="020B0604020202020204" pitchFamily="34" charset="0"/>
                <a:cs typeface="Arial" panose="020B0604020202020204" pitchFamily="34" charset="0"/>
              </a:rPr>
              <a:t>compostage individuel est une solution simple et efficace pour la diminution des quantités de déchets à collecter. Cette pratique ancestrale remise sur le </a:t>
            </a:r>
            <a:r>
              <a:rPr lang="fr-FR" sz="1600" dirty="0" smtClean="0">
                <a:solidFill>
                  <a:schemeClr val="tx1">
                    <a:lumMod val="75000"/>
                    <a:lumOff val="25000"/>
                  </a:schemeClr>
                </a:solidFill>
                <a:latin typeface="Arial" panose="020B0604020202020204" pitchFamily="34" charset="0"/>
                <a:cs typeface="Arial" panose="020B0604020202020204" pitchFamily="34" charset="0"/>
              </a:rPr>
              <a:t>devant </a:t>
            </a:r>
            <a:r>
              <a:rPr lang="fr-FR" sz="1600" dirty="0">
                <a:solidFill>
                  <a:schemeClr val="tx1">
                    <a:lumMod val="75000"/>
                    <a:lumOff val="25000"/>
                  </a:schemeClr>
                </a:solidFill>
                <a:latin typeface="Arial" panose="020B0604020202020204" pitchFamily="34" charset="0"/>
                <a:cs typeface="Arial" panose="020B0604020202020204" pitchFamily="34" charset="0"/>
              </a:rPr>
              <a:t>de la scène est une nécessité  environnementale et économique</a:t>
            </a:r>
            <a:r>
              <a:rPr lang="fr-FR" sz="1600" dirty="0" smtClean="0">
                <a:solidFill>
                  <a:schemeClr val="tx1">
                    <a:lumMod val="75000"/>
                    <a:lumOff val="25000"/>
                  </a:schemeClr>
                </a:solidFill>
                <a:latin typeface="Arial" panose="020B0604020202020204" pitchFamily="34" charset="0"/>
                <a:cs typeface="Arial" panose="020B0604020202020204" pitchFamily="34" charset="0"/>
              </a:rPr>
              <a:t>.</a:t>
            </a:r>
          </a:p>
        </p:txBody>
      </p:sp>
      <p:pic>
        <p:nvPicPr>
          <p:cNvPr id="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589" b="9968"/>
          <a:stretch/>
        </p:blipFill>
        <p:spPr bwMode="auto">
          <a:xfrm>
            <a:off x="7380312" y="153621"/>
            <a:ext cx="1656184" cy="2123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271763" y="260648"/>
            <a:ext cx="3801554" cy="400110"/>
          </a:xfrm>
          <a:prstGeom prst="rect">
            <a:avLst/>
          </a:prstGeom>
        </p:spPr>
        <p:txBody>
          <a:bodyPr wrap="none">
            <a:spAutoFit/>
          </a:bodyPr>
          <a:lstStyle/>
          <a:p>
            <a:pPr marL="534988" algn="just"/>
            <a:r>
              <a:rPr lang="fr-FR" sz="2000" b="1" dirty="0" smtClean="0">
                <a:solidFill>
                  <a:srgbClr val="71A230"/>
                </a:solidFill>
              </a:rPr>
              <a:t>C </a:t>
            </a:r>
            <a:r>
              <a:rPr lang="fr-FR" sz="2000" b="1" dirty="0">
                <a:solidFill>
                  <a:srgbClr val="71A230"/>
                </a:solidFill>
              </a:rPr>
              <a:t>– </a:t>
            </a:r>
            <a:r>
              <a:rPr lang="fr-FR" sz="2000" b="1" dirty="0" smtClean="0">
                <a:solidFill>
                  <a:srgbClr val="71A230"/>
                </a:solidFill>
              </a:rPr>
              <a:t>Le compostage individuel</a:t>
            </a:r>
            <a:endParaRPr lang="fr-FR" sz="2000" b="1" dirty="0">
              <a:solidFill>
                <a:srgbClr val="71A230"/>
              </a:solidFill>
            </a:endParaRPr>
          </a:p>
        </p:txBody>
      </p:sp>
      <p:grpSp>
        <p:nvGrpSpPr>
          <p:cNvPr id="10" name="Groupe 9"/>
          <p:cNvGrpSpPr/>
          <p:nvPr/>
        </p:nvGrpSpPr>
        <p:grpSpPr>
          <a:xfrm>
            <a:off x="179512" y="5143500"/>
            <a:ext cx="8712968" cy="1597868"/>
            <a:chOff x="260038" y="5528817"/>
            <a:chExt cx="7881900" cy="1231031"/>
          </a:xfrm>
        </p:grpSpPr>
        <p:grpSp>
          <p:nvGrpSpPr>
            <p:cNvPr id="11" name="Groupe 10"/>
            <p:cNvGrpSpPr/>
            <p:nvPr/>
          </p:nvGrpSpPr>
          <p:grpSpPr>
            <a:xfrm>
              <a:off x="260038" y="5528817"/>
              <a:ext cx="6331570" cy="1231031"/>
              <a:chOff x="323528" y="3481121"/>
              <a:chExt cx="6331570" cy="1231031"/>
            </a:xfrm>
          </p:grpSpPr>
          <p:pic>
            <p:nvPicPr>
              <p:cNvPr id="15" name="Image 14"/>
              <p:cNvPicPr>
                <a:picLocks noChangeAspect="1"/>
              </p:cNvPicPr>
              <p:nvPr/>
            </p:nvPicPr>
            <p:blipFill rotWithShape="1">
              <a:blip r:embed="rId4">
                <a:extLst>
                  <a:ext uri="{28A0092B-C50C-407E-A947-70E740481C1C}">
                    <a14:useLocalDpi xmlns:a14="http://schemas.microsoft.com/office/drawing/2010/main" val="0"/>
                  </a:ext>
                </a:extLst>
              </a:blip>
              <a:srcRect t="7678"/>
              <a:stretch/>
            </p:blipFill>
            <p:spPr>
              <a:xfrm>
                <a:off x="5302158" y="3481121"/>
                <a:ext cx="1352940" cy="1227335"/>
              </a:xfrm>
              <a:prstGeom prst="rect">
                <a:avLst/>
              </a:prstGeom>
            </p:spPr>
          </p:pic>
          <p:pic>
            <p:nvPicPr>
              <p:cNvPr id="16" name="Imag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1199" y="3481607"/>
                <a:ext cx="1377934" cy="1226362"/>
              </a:xfrm>
              <a:prstGeom prst="rect">
                <a:avLst/>
              </a:prstGeom>
            </p:spPr>
          </p:pic>
          <p:pic>
            <p:nvPicPr>
              <p:cNvPr id="17" name="Imag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63688" y="3487967"/>
                <a:ext cx="1074666" cy="1224185"/>
              </a:xfrm>
              <a:prstGeom prst="rect">
                <a:avLst/>
              </a:prstGeom>
            </p:spPr>
          </p:pic>
          <p:pic>
            <p:nvPicPr>
              <p:cNvPr id="18" name="Imag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51379" y="3481121"/>
                <a:ext cx="1046795" cy="1231031"/>
              </a:xfrm>
              <a:prstGeom prst="rect">
                <a:avLst/>
              </a:prstGeom>
            </p:spPr>
          </p:pic>
          <p:pic>
            <p:nvPicPr>
              <p:cNvPr id="19" name="Imag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3528" y="3481121"/>
                <a:ext cx="1427135" cy="1227335"/>
              </a:xfrm>
              <a:prstGeom prst="rect">
                <a:avLst/>
              </a:prstGeom>
            </p:spPr>
          </p:pic>
        </p:grpSp>
        <p:pic>
          <p:nvPicPr>
            <p:cNvPr id="14" name="Image 13"/>
            <p:cNvPicPr>
              <a:picLocks noChangeAspect="1"/>
            </p:cNvPicPr>
            <p:nvPr/>
          </p:nvPicPr>
          <p:blipFill rotWithShape="1">
            <a:blip r:embed="rId9" cstate="print">
              <a:extLst>
                <a:ext uri="{28A0092B-C50C-407E-A947-70E740481C1C}">
                  <a14:useLocalDpi xmlns:a14="http://schemas.microsoft.com/office/drawing/2010/main" val="0"/>
                </a:ext>
              </a:extLst>
            </a:blip>
            <a:srcRect l="2384"/>
            <a:stretch/>
          </p:blipFill>
          <p:spPr>
            <a:xfrm>
              <a:off x="6598718" y="5535663"/>
              <a:ext cx="1543220" cy="1220002"/>
            </a:xfrm>
            <a:prstGeom prst="rect">
              <a:avLst/>
            </a:prstGeom>
          </p:spPr>
        </p:pic>
      </p:grpSp>
      <p:grpSp>
        <p:nvGrpSpPr>
          <p:cNvPr id="20" name="Groupe 19"/>
          <p:cNvGrpSpPr/>
          <p:nvPr/>
        </p:nvGrpSpPr>
        <p:grpSpPr>
          <a:xfrm>
            <a:off x="1454934" y="1124745"/>
            <a:ext cx="5421322" cy="2293538"/>
            <a:chOff x="2236534" y="1524314"/>
            <a:chExt cx="4670932" cy="2124253"/>
          </a:xfrm>
        </p:grpSpPr>
        <p:sp>
          <p:nvSpPr>
            <p:cNvPr id="21" name="ZoneTexte 20"/>
            <p:cNvSpPr txBox="1"/>
            <p:nvPr/>
          </p:nvSpPr>
          <p:spPr>
            <a:xfrm>
              <a:off x="2678952" y="1524314"/>
              <a:ext cx="3766473"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b="1" dirty="0" smtClean="0"/>
                <a:t>Chaque français produit :</a:t>
              </a:r>
            </a:p>
            <a:p>
              <a:pPr algn="ctr"/>
              <a:r>
                <a:rPr lang="fr-FR" b="1" dirty="0" smtClean="0"/>
                <a:t>390KG de déchets ménager par an</a:t>
              </a:r>
              <a:endParaRPr lang="fr-FR" b="1" dirty="0"/>
            </a:p>
          </p:txBody>
        </p:sp>
        <p:sp>
          <p:nvSpPr>
            <p:cNvPr id="22" name="ZoneTexte 21"/>
            <p:cNvSpPr txBox="1"/>
            <p:nvPr/>
          </p:nvSpPr>
          <p:spPr>
            <a:xfrm>
              <a:off x="2236534" y="2909903"/>
              <a:ext cx="4670932" cy="73866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2400" b="1" dirty="0" smtClean="0">
                  <a:solidFill>
                    <a:srgbClr val="FF0000"/>
                  </a:solidFill>
                </a:rPr>
                <a:t>30%</a:t>
              </a:r>
              <a:r>
                <a:rPr lang="fr-FR" b="1" dirty="0" smtClean="0"/>
                <a:t> de notre poubelle est </a:t>
              </a:r>
              <a:r>
                <a:rPr lang="fr-FR" b="1" dirty="0" err="1" smtClean="0"/>
                <a:t>compostable</a:t>
              </a:r>
              <a:r>
                <a:rPr lang="fr-FR" b="1" dirty="0" smtClean="0"/>
                <a:t> soit :</a:t>
              </a:r>
            </a:p>
            <a:p>
              <a:pPr algn="ctr"/>
              <a:r>
                <a:rPr lang="fr-FR" b="1" u="sng" dirty="0" smtClean="0"/>
                <a:t>117KG par personne et par an</a:t>
              </a:r>
              <a:endParaRPr lang="fr-FR" b="1" u="sng" dirty="0"/>
            </a:p>
          </p:txBody>
        </p:sp>
        <p:sp>
          <p:nvSpPr>
            <p:cNvPr id="23" name="Flèche vers le bas 22"/>
            <p:cNvSpPr/>
            <p:nvPr/>
          </p:nvSpPr>
          <p:spPr>
            <a:xfrm>
              <a:off x="4334822" y="2276872"/>
              <a:ext cx="309186" cy="538949"/>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 name="Rectangle 5"/>
          <p:cNvSpPr/>
          <p:nvPr/>
        </p:nvSpPr>
        <p:spPr>
          <a:xfrm>
            <a:off x="7382187" y="2395032"/>
            <a:ext cx="1658979" cy="646331"/>
          </a:xfrm>
          <a:prstGeom prst="rect">
            <a:avLst/>
          </a:prstGeom>
        </p:spPr>
        <p:txBody>
          <a:bodyPr wrap="none">
            <a:spAutoFit/>
          </a:bodyPr>
          <a:lstStyle/>
          <a:p>
            <a:pPr algn="ctr"/>
            <a:r>
              <a:rPr lang="fr-FR" b="1" dirty="0">
                <a:solidFill>
                  <a:srgbClr val="D60093"/>
                </a:solidFill>
              </a:rPr>
              <a:t>Le compostage </a:t>
            </a:r>
            <a:endParaRPr lang="fr-FR" b="1" dirty="0" smtClean="0">
              <a:solidFill>
                <a:srgbClr val="D60093"/>
              </a:solidFill>
            </a:endParaRPr>
          </a:p>
          <a:p>
            <a:pPr algn="ctr"/>
            <a:r>
              <a:rPr lang="fr-FR" b="1" dirty="0" smtClean="0">
                <a:solidFill>
                  <a:srgbClr val="D60093"/>
                </a:solidFill>
              </a:rPr>
              <a:t>c’est </a:t>
            </a:r>
            <a:r>
              <a:rPr lang="fr-FR" b="1" dirty="0">
                <a:solidFill>
                  <a:srgbClr val="D60093"/>
                </a:solidFill>
              </a:rPr>
              <a:t>facile !</a:t>
            </a:r>
          </a:p>
        </p:txBody>
      </p:sp>
      <p:sp>
        <p:nvSpPr>
          <p:cNvPr id="8" name="ZoneTexte 7"/>
          <p:cNvSpPr txBox="1"/>
          <p:nvPr/>
        </p:nvSpPr>
        <p:spPr>
          <a:xfrm>
            <a:off x="3851920" y="3573016"/>
            <a:ext cx="445956" cy="369332"/>
          </a:xfrm>
          <a:prstGeom prst="rect">
            <a:avLst/>
          </a:prstGeom>
          <a:noFill/>
        </p:spPr>
        <p:txBody>
          <a:bodyPr wrap="none" rtlCol="0">
            <a:spAutoFit/>
          </a:bodyPr>
          <a:lstStyle/>
          <a:p>
            <a:r>
              <a:rPr lang="fr-FR" dirty="0" smtClean="0">
                <a:sym typeface="Wingdings 2"/>
                <a:hlinkClick r:id="rId10" action="ppaction://hlinkfile"/>
              </a:rPr>
              <a:t></a:t>
            </a:r>
            <a:endParaRPr lang="fr-FR" dirty="0"/>
          </a:p>
        </p:txBody>
      </p:sp>
    </p:spTree>
    <p:extLst>
      <p:ext uri="{BB962C8B-B14F-4D97-AF65-F5344CB8AC3E}">
        <p14:creationId xmlns:p14="http://schemas.microsoft.com/office/powerpoint/2010/main" val="35755085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l="24104"/>
          <a:stretch/>
        </p:blipFill>
        <p:spPr>
          <a:xfrm>
            <a:off x="0" y="0"/>
            <a:ext cx="6010000" cy="3959360"/>
          </a:xfrm>
          <a:prstGeom prst="rect">
            <a:avLst/>
          </a:prstGeom>
        </p:spPr>
      </p:pic>
      <p:pic>
        <p:nvPicPr>
          <p:cNvPr id="13" name="Image 12"/>
          <p:cNvPicPr>
            <a:picLocks noChangeAspect="1"/>
          </p:cNvPicPr>
          <p:nvPr/>
        </p:nvPicPr>
        <p:blipFill rotWithShape="1">
          <a:blip r:embed="rId2" cstate="print">
            <a:extLst>
              <a:ext uri="{28A0092B-C50C-407E-A947-70E740481C1C}">
                <a14:useLocalDpi xmlns:a14="http://schemas.microsoft.com/office/drawing/2010/main" val="0"/>
              </a:ext>
            </a:extLst>
          </a:blip>
          <a:srcRect l="45019" r="37105" b="13395"/>
          <a:stretch/>
        </p:blipFill>
        <p:spPr>
          <a:xfrm>
            <a:off x="0" y="3429000"/>
            <a:ext cx="1415562" cy="3429000"/>
          </a:xfrm>
          <a:prstGeom prst="rect">
            <a:avLst/>
          </a:prstGeom>
        </p:spPr>
      </p:pic>
      <p:sp>
        <p:nvSpPr>
          <p:cNvPr id="14" name="Rectangle 13"/>
          <p:cNvSpPr/>
          <p:nvPr/>
        </p:nvSpPr>
        <p:spPr>
          <a:xfrm>
            <a:off x="0" y="6237312"/>
            <a:ext cx="9144000" cy="620688"/>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OLDHAM MARS 2017</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3223" y="2564905"/>
            <a:ext cx="3806825" cy="169386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10" name="Tableau 9"/>
          <p:cNvGraphicFramePr>
            <a:graphicFrameLocks noGrp="1"/>
          </p:cNvGraphicFramePr>
          <p:nvPr>
            <p:extLst>
              <p:ext uri="{D42A27DB-BD31-4B8C-83A1-F6EECF244321}">
                <p14:modId xmlns:p14="http://schemas.microsoft.com/office/powerpoint/2010/main" val="1737600746"/>
              </p:ext>
            </p:extLst>
          </p:nvPr>
        </p:nvGraphicFramePr>
        <p:xfrm>
          <a:off x="3563888" y="4724028"/>
          <a:ext cx="2432812" cy="614859"/>
        </p:xfrm>
        <a:graphic>
          <a:graphicData uri="http://schemas.openxmlformats.org/drawingml/2006/table">
            <a:tbl>
              <a:tblPr/>
              <a:tblGrid>
                <a:gridCol w="1421823"/>
                <a:gridCol w="1010989"/>
              </a:tblGrid>
              <a:tr h="211049">
                <a:tc>
                  <a:txBody>
                    <a:bodyPr/>
                    <a:lstStyle/>
                    <a:p>
                      <a:pPr marR="0" indent="0" algn="ctr" rtl="0">
                        <a:lnSpc>
                          <a:spcPct val="119000"/>
                        </a:lnSpc>
                        <a:spcBef>
                          <a:spcPts val="0"/>
                        </a:spcBef>
                        <a:spcAft>
                          <a:spcPts val="0"/>
                        </a:spcAft>
                        <a:tabLst>
                          <a:tab pos="6590995" algn="l"/>
                        </a:tabLst>
                      </a:pPr>
                      <a:r>
                        <a:rPr lang="fr-FR" sz="1000" kern="1400" dirty="0">
                          <a:solidFill>
                            <a:srgbClr val="000000"/>
                          </a:solidFill>
                          <a:effectLst/>
                          <a:latin typeface="Calibri"/>
                        </a:rPr>
                        <a:t>TYPE DE COMPOSTEUR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0942" indent="0" algn="ctr" rtl="0">
                        <a:lnSpc>
                          <a:spcPct val="119000"/>
                        </a:lnSpc>
                        <a:spcBef>
                          <a:spcPts val="0"/>
                        </a:spcBef>
                        <a:spcAft>
                          <a:spcPts val="0"/>
                        </a:spcAft>
                        <a:tabLst>
                          <a:tab pos="6590995" algn="l"/>
                        </a:tabLst>
                      </a:pPr>
                      <a:r>
                        <a:rPr lang="fr-FR" sz="1000" kern="1400" dirty="0">
                          <a:solidFill>
                            <a:srgbClr val="000000"/>
                          </a:solidFill>
                          <a:effectLst/>
                          <a:latin typeface="Calibri"/>
                        </a:rPr>
                        <a:t>PRIX TTC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730">
                <a:tc>
                  <a:txBody>
                    <a:bodyPr/>
                    <a:lstStyle/>
                    <a:p>
                      <a:pPr marR="0" indent="0" algn="ctr" rtl="0">
                        <a:lnSpc>
                          <a:spcPct val="119000"/>
                        </a:lnSpc>
                        <a:spcBef>
                          <a:spcPts val="0"/>
                        </a:spcBef>
                        <a:spcAft>
                          <a:spcPts val="0"/>
                        </a:spcAft>
                        <a:tabLst>
                          <a:tab pos="6590995" algn="l"/>
                        </a:tabLst>
                      </a:pPr>
                      <a:r>
                        <a:rPr lang="fr-FR" sz="1000" kern="1400">
                          <a:solidFill>
                            <a:srgbClr val="000000"/>
                          </a:solidFill>
                          <a:effectLst/>
                          <a:latin typeface="Calibri"/>
                        </a:rPr>
                        <a:t>400 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tabLst>
                          <a:tab pos="6590995" algn="l"/>
                        </a:tabLst>
                      </a:pPr>
                      <a:r>
                        <a:rPr lang="fr-FR" sz="1000" kern="1400" dirty="0">
                          <a:solidFill>
                            <a:srgbClr val="000000"/>
                          </a:solidFill>
                          <a:effectLst/>
                          <a:latin typeface="Calibri"/>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080">
                <a:tc>
                  <a:txBody>
                    <a:bodyPr/>
                    <a:lstStyle/>
                    <a:p>
                      <a:pPr marR="0" indent="0" algn="ctr" rtl="0">
                        <a:lnSpc>
                          <a:spcPct val="119000"/>
                        </a:lnSpc>
                        <a:spcBef>
                          <a:spcPts val="0"/>
                        </a:spcBef>
                        <a:spcAft>
                          <a:spcPts val="0"/>
                        </a:spcAft>
                        <a:tabLst>
                          <a:tab pos="6590995" algn="l"/>
                        </a:tabLst>
                      </a:pPr>
                      <a:r>
                        <a:rPr lang="fr-FR" sz="1000" kern="1400">
                          <a:solidFill>
                            <a:srgbClr val="000000"/>
                          </a:solidFill>
                          <a:effectLst/>
                          <a:latin typeface="Calibri"/>
                        </a:rPr>
                        <a:t>800 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0000"/>
                        </a:lnSpc>
                        <a:spcBef>
                          <a:spcPts val="0"/>
                        </a:spcBef>
                        <a:spcAft>
                          <a:spcPts val="0"/>
                        </a:spcAft>
                        <a:tabLst>
                          <a:tab pos="6590995" algn="l"/>
                        </a:tabLst>
                      </a:pPr>
                      <a:r>
                        <a:rPr lang="fr-FR" sz="1000" kern="1400" dirty="0">
                          <a:solidFill>
                            <a:srgbClr val="000000"/>
                          </a:solidFill>
                          <a:effectLst/>
                          <a:latin typeface="Calibri"/>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Control 12"/>
          <p:cNvSpPr>
            <a:spLocks noChangeArrowheads="1" noChangeShapeType="1"/>
          </p:cNvSpPr>
          <p:nvPr/>
        </p:nvSpPr>
        <p:spPr bwMode="auto">
          <a:xfrm>
            <a:off x="4140200" y="9004300"/>
            <a:ext cx="2432050" cy="614363"/>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fr-FR"/>
          </a:p>
        </p:txBody>
      </p:sp>
      <p:pic>
        <p:nvPicPr>
          <p:cNvPr id="13325" name="Picture 13" descr="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6535" y="2564905"/>
            <a:ext cx="327025" cy="4254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5" name="Rectangle 14"/>
          <p:cNvSpPr/>
          <p:nvPr/>
        </p:nvSpPr>
        <p:spPr>
          <a:xfrm>
            <a:off x="2928620" y="4254636"/>
            <a:ext cx="3803620" cy="369332"/>
          </a:xfrm>
          <a:prstGeom prst="rect">
            <a:avLst/>
          </a:prstGeom>
        </p:spPr>
        <p:txBody>
          <a:bodyPr wrap="square">
            <a:spAutoFit/>
          </a:bodyPr>
          <a:lstStyle/>
          <a:p>
            <a:r>
              <a:rPr lang="fr-FR" dirty="0"/>
              <a:t>Les composteurs sont en bois et en kit</a:t>
            </a:r>
            <a:r>
              <a:rPr lang="fr-FR" dirty="0" smtClean="0"/>
              <a:t>.</a:t>
            </a:r>
          </a:p>
        </p:txBody>
      </p:sp>
      <p:sp>
        <p:nvSpPr>
          <p:cNvPr id="16" name="Rectangle 15"/>
          <p:cNvSpPr/>
          <p:nvPr/>
        </p:nvSpPr>
        <p:spPr>
          <a:xfrm>
            <a:off x="1907704" y="5415607"/>
            <a:ext cx="5760640" cy="461665"/>
          </a:xfrm>
          <a:prstGeom prst="rect">
            <a:avLst/>
          </a:prstGeom>
        </p:spPr>
        <p:txBody>
          <a:bodyPr wrap="square">
            <a:spAutoFit/>
          </a:bodyPr>
          <a:lstStyle/>
          <a:p>
            <a:r>
              <a:rPr lang="fr-FR" sz="1200" b="1" dirty="0"/>
              <a:t>Quantité limitée à un composteur par foyer sur présentation d’un justificatif de domicile</a:t>
            </a:r>
            <a:endParaRPr lang="fr-FR" sz="1200" dirty="0"/>
          </a:p>
          <a:p>
            <a:pPr algn="ctr"/>
            <a:r>
              <a:rPr lang="fr-FR" sz="1200" b="1" dirty="0"/>
              <a:t>Règlement en espèces ou chèque à l’ordre de « La Régie RU SMAV </a:t>
            </a:r>
            <a:r>
              <a:rPr lang="fr-FR" sz="1200" b="1" dirty="0" smtClean="0"/>
              <a:t>»</a:t>
            </a:r>
            <a:endParaRPr lang="fr-FR" sz="1200" dirty="0"/>
          </a:p>
        </p:txBody>
      </p:sp>
      <p:grpSp>
        <p:nvGrpSpPr>
          <p:cNvPr id="17" name="Group 14"/>
          <p:cNvGrpSpPr>
            <a:grpSpLocks/>
          </p:cNvGrpSpPr>
          <p:nvPr/>
        </p:nvGrpSpPr>
        <p:grpSpPr bwMode="auto">
          <a:xfrm>
            <a:off x="2123728" y="404664"/>
            <a:ext cx="5157787" cy="1866900"/>
            <a:chOff x="105010218" y="107283185"/>
            <a:chExt cx="5157809" cy="1865998"/>
          </a:xfrm>
        </p:grpSpPr>
        <p:pic>
          <p:nvPicPr>
            <p:cNvPr id="13327" name="Picture 1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010218" y="107283185"/>
              <a:ext cx="5157809" cy="186599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328" name="Picture 16" descr="LOGO SMAV COULEU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064104" y="107309497"/>
              <a:ext cx="1440649" cy="44495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Tree>
    <p:extLst>
      <p:ext uri="{BB962C8B-B14F-4D97-AF65-F5344CB8AC3E}">
        <p14:creationId xmlns:p14="http://schemas.microsoft.com/office/powerpoint/2010/main" val="7790046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l="24104"/>
          <a:stretch/>
        </p:blipFill>
        <p:spPr>
          <a:xfrm>
            <a:off x="0" y="0"/>
            <a:ext cx="6010000" cy="3959360"/>
          </a:xfrm>
          <a:prstGeom prst="rect">
            <a:avLst/>
          </a:prstGeom>
        </p:spPr>
      </p:pic>
      <p:pic>
        <p:nvPicPr>
          <p:cNvPr id="13" name="Image 12"/>
          <p:cNvPicPr>
            <a:picLocks noChangeAspect="1"/>
          </p:cNvPicPr>
          <p:nvPr/>
        </p:nvPicPr>
        <p:blipFill rotWithShape="1">
          <a:blip r:embed="rId2" cstate="print">
            <a:extLst>
              <a:ext uri="{28A0092B-C50C-407E-A947-70E740481C1C}">
                <a14:useLocalDpi xmlns:a14="http://schemas.microsoft.com/office/drawing/2010/main" val="0"/>
              </a:ext>
            </a:extLst>
          </a:blip>
          <a:srcRect l="45019" r="37105" b="13395"/>
          <a:stretch/>
        </p:blipFill>
        <p:spPr>
          <a:xfrm>
            <a:off x="0" y="3429000"/>
            <a:ext cx="1415562" cy="3429000"/>
          </a:xfrm>
          <a:prstGeom prst="rect">
            <a:avLst/>
          </a:prstGeom>
        </p:spPr>
      </p:pic>
      <p:sp>
        <p:nvSpPr>
          <p:cNvPr id="14" name="Rectangle 13"/>
          <p:cNvSpPr/>
          <p:nvPr/>
        </p:nvSpPr>
        <p:spPr>
          <a:xfrm>
            <a:off x="0" y="6237312"/>
            <a:ext cx="9144000" cy="620688"/>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OLDHAM MARS 2017</a:t>
            </a:r>
          </a:p>
        </p:txBody>
      </p:sp>
      <p:sp>
        <p:nvSpPr>
          <p:cNvPr id="5" name="ZoneTexte 4"/>
          <p:cNvSpPr txBox="1"/>
          <p:nvPr/>
        </p:nvSpPr>
        <p:spPr>
          <a:xfrm>
            <a:off x="359024" y="44624"/>
            <a:ext cx="8784976" cy="523220"/>
          </a:xfrm>
          <a:prstGeom prst="rect">
            <a:avLst/>
          </a:prstGeom>
          <a:noFill/>
        </p:spPr>
        <p:txBody>
          <a:bodyPr wrap="square" rtlCol="0">
            <a:spAutoFit/>
          </a:bodyPr>
          <a:lstStyle/>
          <a:p>
            <a:r>
              <a:rPr lang="fr-FR" sz="2800" b="1" dirty="0" smtClean="0">
                <a:solidFill>
                  <a:srgbClr val="005581"/>
                </a:solidFill>
                <a:latin typeface="Arial" pitchFamily="34" charset="0"/>
                <a:cs typeface="Arial" pitchFamily="34" charset="0"/>
              </a:rPr>
              <a:t>  	</a:t>
            </a:r>
            <a:r>
              <a:rPr lang="fr-FR" sz="2400" b="1" dirty="0" smtClean="0">
                <a:solidFill>
                  <a:srgbClr val="71A230"/>
                </a:solidFill>
                <a:latin typeface="Arial" pitchFamily="34" charset="0"/>
                <a:cs typeface="Arial" pitchFamily="34" charset="0"/>
              </a:rPr>
              <a:t>6 – LES TRANSPORTS</a:t>
            </a:r>
          </a:p>
        </p:txBody>
      </p:sp>
      <p:sp>
        <p:nvSpPr>
          <p:cNvPr id="6" name="ZoneTexte 5"/>
          <p:cNvSpPr txBox="1"/>
          <p:nvPr/>
        </p:nvSpPr>
        <p:spPr>
          <a:xfrm>
            <a:off x="971600" y="589488"/>
            <a:ext cx="7760638" cy="1754326"/>
          </a:xfrm>
          <a:prstGeom prst="rect">
            <a:avLst/>
          </a:prstGeom>
          <a:noFill/>
        </p:spPr>
        <p:txBody>
          <a:bodyPr wrap="square" rtlCol="0">
            <a:spAutoFit/>
          </a:bodyPr>
          <a:lstStyle/>
          <a:p>
            <a:pPr>
              <a:buFont typeface="Wingdings" pitchFamily="2" charset="2"/>
              <a:buChar char="v"/>
            </a:pPr>
            <a:r>
              <a:rPr lang="fr-FR" b="1" dirty="0" smtClean="0">
                <a:solidFill>
                  <a:srgbClr val="75A832"/>
                </a:solidFill>
                <a:latin typeface="Arial" pitchFamily="34" charset="0"/>
                <a:cs typeface="Arial" pitchFamily="34" charset="0"/>
              </a:rPr>
              <a:t> </a:t>
            </a:r>
            <a:r>
              <a:rPr lang="fr-FR" dirty="0" smtClean="0">
                <a:solidFill>
                  <a:srgbClr val="6D6E71"/>
                </a:solidFill>
                <a:latin typeface="Arial" pitchFamily="34" charset="0"/>
                <a:cs typeface="Arial" pitchFamily="34" charset="0"/>
              </a:rPr>
              <a:t>Les trajets domicile/travail représentent 30% des transports routiers.</a:t>
            </a:r>
          </a:p>
          <a:p>
            <a:endParaRPr lang="fr-FR" dirty="0" smtClean="0">
              <a:solidFill>
                <a:srgbClr val="6D6E71"/>
              </a:solidFill>
              <a:latin typeface="Arial" pitchFamily="34" charset="0"/>
              <a:cs typeface="Arial" pitchFamily="34" charset="0"/>
            </a:endParaRPr>
          </a:p>
          <a:p>
            <a:pPr marL="273050" indent="-273050">
              <a:buFont typeface="Wingdings" pitchFamily="2" charset="2"/>
              <a:buChar char="v"/>
            </a:pPr>
            <a:r>
              <a:rPr lang="fr-FR" dirty="0" smtClean="0">
                <a:solidFill>
                  <a:srgbClr val="75A832"/>
                </a:solidFill>
                <a:latin typeface="Arial" pitchFamily="34" charset="0"/>
                <a:cs typeface="Arial" pitchFamily="34" charset="0"/>
              </a:rPr>
              <a:t> </a:t>
            </a:r>
            <a:r>
              <a:rPr lang="fr-FR" dirty="0" smtClean="0">
                <a:solidFill>
                  <a:srgbClr val="6D6E71"/>
                </a:solidFill>
                <a:latin typeface="Arial" pitchFamily="34" charset="0"/>
                <a:cs typeface="Arial" pitchFamily="34" charset="0"/>
              </a:rPr>
              <a:t>Parmi les différents modes de transport, la route représente 80% de la consommation d’énergie totale. Elle entraine d’importantes émissions polluantes qui ont un impact prouvé sur notre santé.</a:t>
            </a:r>
          </a:p>
          <a:p>
            <a:r>
              <a:rPr lang="fr-FR" b="1" dirty="0" smtClean="0">
                <a:solidFill>
                  <a:srgbClr val="6D6E71"/>
                </a:solidFill>
                <a:latin typeface="Arial" pitchFamily="34" charset="0"/>
                <a:cs typeface="Arial" pitchFamily="34" charset="0"/>
              </a:rPr>
              <a:t> </a:t>
            </a:r>
            <a:endParaRPr lang="fr-FR" b="1" dirty="0">
              <a:solidFill>
                <a:srgbClr val="6D6E71"/>
              </a:solidFill>
              <a:latin typeface="Arial" pitchFamily="34" charset="0"/>
              <a:cs typeface="Arial" pitchFamily="34" charset="0"/>
            </a:endParaRPr>
          </a:p>
        </p:txBody>
      </p:sp>
      <p:sp>
        <p:nvSpPr>
          <p:cNvPr id="7" name="Rectangle 6"/>
          <p:cNvSpPr/>
          <p:nvPr/>
        </p:nvSpPr>
        <p:spPr>
          <a:xfrm>
            <a:off x="611560" y="2933335"/>
            <a:ext cx="3816424" cy="369332"/>
          </a:xfrm>
          <a:prstGeom prst="rect">
            <a:avLst/>
          </a:prstGeom>
        </p:spPr>
        <p:txBody>
          <a:bodyPr wrap="square">
            <a:spAutoFit/>
          </a:bodyPr>
          <a:lstStyle/>
          <a:p>
            <a:pPr algn="ctr"/>
            <a:r>
              <a:rPr lang="fr-FR" b="1" dirty="0" smtClean="0">
                <a:solidFill>
                  <a:srgbClr val="FF0066"/>
                </a:solidFill>
                <a:latin typeface="MV Boli" pitchFamily="2" charset="0"/>
                <a:cs typeface="MV Boli" pitchFamily="2" charset="0"/>
              </a:rPr>
              <a:t>Et mon impact dans tout ça ?</a:t>
            </a:r>
            <a:endParaRPr lang="fr-FR" b="1" dirty="0">
              <a:solidFill>
                <a:srgbClr val="FF0066"/>
              </a:solidFill>
              <a:latin typeface="MV Boli" pitchFamily="2" charset="0"/>
              <a:cs typeface="MV Boli" pitchFamily="2" charset="0"/>
            </a:endParaRPr>
          </a:p>
        </p:txBody>
      </p:sp>
      <p:sp>
        <p:nvSpPr>
          <p:cNvPr id="8" name="Rectangle 7"/>
          <p:cNvSpPr/>
          <p:nvPr/>
        </p:nvSpPr>
        <p:spPr>
          <a:xfrm>
            <a:off x="397893" y="4077072"/>
            <a:ext cx="8496944" cy="1923604"/>
          </a:xfrm>
          <a:prstGeom prst="rect">
            <a:avLst/>
          </a:prstGeom>
        </p:spPr>
        <p:txBody>
          <a:bodyPr wrap="square">
            <a:spAutoFit/>
          </a:bodyPr>
          <a:lstStyle/>
          <a:p>
            <a:pPr marL="1588" indent="-1588"/>
            <a:r>
              <a:rPr lang="fr-FR" sz="1700" b="1" dirty="0" smtClean="0">
                <a:solidFill>
                  <a:srgbClr val="6D6E71"/>
                </a:solidFill>
                <a:latin typeface="Arial" pitchFamily="34" charset="0"/>
                <a:cs typeface="Arial" pitchFamily="34" charset="0"/>
              </a:rPr>
              <a:t> </a:t>
            </a:r>
            <a:r>
              <a:rPr lang="fr-FR" sz="1700" b="1" dirty="0" smtClean="0">
                <a:solidFill>
                  <a:srgbClr val="75A832"/>
                </a:solidFill>
                <a:latin typeface="Arial" pitchFamily="34" charset="0"/>
                <a:cs typeface="Arial" pitchFamily="34" charset="0"/>
              </a:rPr>
              <a:t>Quelle est la distance moyenne annuelle parcourue pour se rendre au travail ?</a:t>
            </a:r>
          </a:p>
          <a:p>
            <a:pPr marL="538163" indent="-266700"/>
            <a:endParaRPr lang="fr-FR" sz="1200" b="1" dirty="0" smtClean="0">
              <a:solidFill>
                <a:srgbClr val="75A832"/>
              </a:solidFill>
              <a:latin typeface="Arial" pitchFamily="34" charset="0"/>
              <a:cs typeface="Arial" pitchFamily="34" charset="0"/>
            </a:endParaRPr>
          </a:p>
          <a:p>
            <a:pPr marL="717550" indent="-266700"/>
            <a:r>
              <a:rPr lang="fr-FR" b="1" dirty="0" smtClean="0">
                <a:solidFill>
                  <a:srgbClr val="005581"/>
                </a:solidFill>
                <a:latin typeface="Arial" pitchFamily="34" charset="0"/>
                <a:cs typeface="Arial" pitchFamily="34" charset="0"/>
              </a:rPr>
              <a:t>A – 1100km (235 kg de CO2)</a:t>
            </a:r>
          </a:p>
          <a:p>
            <a:pPr marL="717550" indent="-266700"/>
            <a:r>
              <a:rPr lang="fr-FR" b="1" dirty="0" smtClean="0">
                <a:solidFill>
                  <a:srgbClr val="005581"/>
                </a:solidFill>
                <a:latin typeface="Arial" pitchFamily="34" charset="0"/>
                <a:cs typeface="Arial" pitchFamily="34" charset="0"/>
              </a:rPr>
              <a:t>B – 3000km (706 kg de CO2)</a:t>
            </a:r>
          </a:p>
          <a:p>
            <a:pPr marL="717550" indent="-266700"/>
            <a:r>
              <a:rPr lang="fr-FR" b="1" dirty="0" smtClean="0">
                <a:solidFill>
                  <a:srgbClr val="005581"/>
                </a:solidFill>
                <a:latin typeface="Arial" pitchFamily="34" charset="0"/>
                <a:cs typeface="Arial" pitchFamily="34" charset="0"/>
              </a:rPr>
              <a:t>C – 6600km (1413 kg de CO2)</a:t>
            </a:r>
          </a:p>
          <a:p>
            <a:pPr marL="717550" indent="-266700"/>
            <a:endParaRPr lang="fr-FR" b="1" dirty="0" smtClean="0">
              <a:solidFill>
                <a:srgbClr val="005581"/>
              </a:solidFill>
              <a:latin typeface="Arial" pitchFamily="34" charset="0"/>
              <a:cs typeface="Arial" pitchFamily="34" charset="0"/>
            </a:endParaRPr>
          </a:p>
          <a:p>
            <a:pPr marL="717550" indent="-266700"/>
            <a:r>
              <a:rPr lang="fr-FR" b="1" dirty="0" smtClean="0">
                <a:solidFill>
                  <a:srgbClr val="6D6E71"/>
                </a:solidFill>
                <a:latin typeface="Arial" pitchFamily="34" charset="0"/>
                <a:cs typeface="Arial" pitchFamily="34" charset="0"/>
              </a:rPr>
              <a:t>Soit l’équivalent de la distance Paris-Chicago</a:t>
            </a:r>
            <a:r>
              <a:rPr lang="fr-FR" b="1" dirty="0" smtClean="0">
                <a:solidFill>
                  <a:srgbClr val="005581"/>
                </a:solidFill>
                <a:latin typeface="Arial" pitchFamily="34" charset="0"/>
                <a:cs typeface="Arial" pitchFamily="34" charset="0"/>
              </a:rPr>
              <a:t>.</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7692" y="2251758"/>
            <a:ext cx="3711435" cy="1732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453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8">
                                            <p:txEl>
                                              <p:pRg st="4" end="4"/>
                                            </p:txEl>
                                          </p:spTgt>
                                        </p:tgtEl>
                                        <p:attrNameLst>
                                          <p:attrName>style.color</p:attrName>
                                        </p:attrNameLst>
                                      </p:cBhvr>
                                      <p:to>
                                        <a:srgbClr val="FF0066"/>
                                      </p:to>
                                    </p:animClr>
                                  </p:childTnLst>
                                </p:cTn>
                              </p:par>
                            </p:childTnLst>
                          </p:cTn>
                        </p:par>
                        <p:par>
                          <p:cTn id="7" fill="hold">
                            <p:stCondLst>
                              <p:cond delay="1000"/>
                            </p:stCondLst>
                            <p:childTnLst>
                              <p:par>
                                <p:cTn id="8" presetID="53" presetClass="entr" presetSubtype="0" fill="hold" nodeType="afterEffect">
                                  <p:stCondLst>
                                    <p:cond delay="0"/>
                                  </p:stCondLst>
                                  <p:childTnLst>
                                    <p:set>
                                      <p:cBhvr>
                                        <p:cTn id="9" dur="1" fill="hold">
                                          <p:stCondLst>
                                            <p:cond delay="0"/>
                                          </p:stCondLst>
                                        </p:cTn>
                                        <p:tgtEl>
                                          <p:spTgt spid="8">
                                            <p:txEl>
                                              <p:pRg st="6" end="6"/>
                                            </p:txEl>
                                          </p:spTgt>
                                        </p:tgtEl>
                                        <p:attrNameLst>
                                          <p:attrName>style.visibility</p:attrName>
                                        </p:attrNameLst>
                                      </p:cBhvr>
                                      <p:to>
                                        <p:strVal val="visible"/>
                                      </p:to>
                                    </p:set>
                                    <p:anim calcmode="lin" valueType="num">
                                      <p:cBhvr>
                                        <p:cTn id="10"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11"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1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l="24104"/>
          <a:stretch/>
        </p:blipFill>
        <p:spPr>
          <a:xfrm>
            <a:off x="0" y="0"/>
            <a:ext cx="6010000" cy="3959360"/>
          </a:xfrm>
          <a:prstGeom prst="rect">
            <a:avLst/>
          </a:prstGeom>
        </p:spPr>
      </p:pic>
      <p:pic>
        <p:nvPicPr>
          <p:cNvPr id="13" name="Image 12"/>
          <p:cNvPicPr>
            <a:picLocks noChangeAspect="1"/>
          </p:cNvPicPr>
          <p:nvPr/>
        </p:nvPicPr>
        <p:blipFill rotWithShape="1">
          <a:blip r:embed="rId2" cstate="print">
            <a:extLst>
              <a:ext uri="{28A0092B-C50C-407E-A947-70E740481C1C}">
                <a14:useLocalDpi xmlns:a14="http://schemas.microsoft.com/office/drawing/2010/main" val="0"/>
              </a:ext>
            </a:extLst>
          </a:blip>
          <a:srcRect l="45019" r="37105" b="13395"/>
          <a:stretch/>
        </p:blipFill>
        <p:spPr>
          <a:xfrm>
            <a:off x="0" y="3429000"/>
            <a:ext cx="1415562" cy="3429000"/>
          </a:xfrm>
          <a:prstGeom prst="rect">
            <a:avLst/>
          </a:prstGeom>
        </p:spPr>
      </p:pic>
      <p:sp>
        <p:nvSpPr>
          <p:cNvPr id="14" name="Rectangle 13"/>
          <p:cNvSpPr/>
          <p:nvPr/>
        </p:nvSpPr>
        <p:spPr>
          <a:xfrm>
            <a:off x="0" y="6237312"/>
            <a:ext cx="9144000" cy="620688"/>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OLDHAM MARS 2017</a:t>
            </a:r>
          </a:p>
        </p:txBody>
      </p:sp>
      <p:sp>
        <p:nvSpPr>
          <p:cNvPr id="5" name="Rectangle 4"/>
          <p:cNvSpPr/>
          <p:nvPr/>
        </p:nvSpPr>
        <p:spPr>
          <a:xfrm>
            <a:off x="707781" y="476672"/>
            <a:ext cx="8266906" cy="4108817"/>
          </a:xfrm>
          <a:prstGeom prst="rect">
            <a:avLst/>
          </a:prstGeom>
        </p:spPr>
        <p:txBody>
          <a:bodyPr wrap="square">
            <a:spAutoFit/>
          </a:bodyPr>
          <a:lstStyle/>
          <a:p>
            <a:pPr marL="285750" indent="-285750"/>
            <a:r>
              <a:rPr lang="fr-FR" b="1" dirty="0" smtClean="0">
                <a:solidFill>
                  <a:srgbClr val="75A832"/>
                </a:solidFill>
                <a:latin typeface="MV Boli" pitchFamily="2" charset="0"/>
                <a:cs typeface="MV Boli" pitchFamily="2" charset="0"/>
              </a:rPr>
              <a:t>		</a:t>
            </a:r>
            <a:r>
              <a:rPr lang="fr-FR" sz="2800" b="1" dirty="0" smtClean="0">
                <a:solidFill>
                  <a:schemeClr val="tx2"/>
                </a:solidFill>
                <a:latin typeface="MV Boli" pitchFamily="2" charset="0"/>
                <a:cs typeface="MV Boli" pitchFamily="2" charset="0"/>
              </a:rPr>
              <a:t>Que </a:t>
            </a:r>
            <a:r>
              <a:rPr lang="fr-FR" sz="2800" b="1" dirty="0">
                <a:solidFill>
                  <a:schemeClr val="tx2"/>
                </a:solidFill>
                <a:latin typeface="MV Boli" pitchFamily="2" charset="0"/>
                <a:cs typeface="MV Boli" pitchFamily="2" charset="0"/>
              </a:rPr>
              <a:t>fait un employé Eco responsable ?</a:t>
            </a:r>
          </a:p>
          <a:p>
            <a:pPr>
              <a:lnSpc>
                <a:spcPct val="150000"/>
              </a:lnSpc>
            </a:pPr>
            <a:endParaRPr lang="fr-FR" sz="800" b="1" dirty="0" smtClean="0">
              <a:solidFill>
                <a:srgbClr val="005581"/>
              </a:solidFill>
              <a:latin typeface="Arial" pitchFamily="34" charset="0"/>
              <a:cs typeface="Arial" pitchFamily="34" charset="0"/>
            </a:endParaRPr>
          </a:p>
          <a:p>
            <a:pPr marL="352425" indent="-269875" algn="just">
              <a:buFont typeface="Wingdings" pitchFamily="2" charset="2"/>
              <a:buChar char="v"/>
            </a:pPr>
            <a:r>
              <a:rPr lang="fr-FR" b="1" dirty="0" smtClean="0">
                <a:solidFill>
                  <a:srgbClr val="6D6E71"/>
                </a:solidFill>
                <a:latin typeface="Arial" pitchFamily="34" charset="0"/>
                <a:cs typeface="Arial" pitchFamily="34" charset="0"/>
              </a:rPr>
              <a:t> </a:t>
            </a:r>
            <a:r>
              <a:rPr lang="fr-FR" b="1" dirty="0" smtClean="0">
                <a:solidFill>
                  <a:srgbClr val="75A832"/>
                </a:solidFill>
                <a:latin typeface="Arial" pitchFamily="34" charset="0"/>
                <a:cs typeface="Arial" pitchFamily="34" charset="0"/>
              </a:rPr>
              <a:t>J’organise une réunion avec des personnes extérieures, je privilégie une réunion téléphonique ou une visioconférence. </a:t>
            </a:r>
          </a:p>
          <a:p>
            <a:pPr marL="352425" indent="-258763" algn="just"/>
            <a:r>
              <a:rPr lang="fr-FR" dirty="0" smtClean="0">
                <a:solidFill>
                  <a:srgbClr val="6D6E71"/>
                </a:solidFill>
                <a:latin typeface="Arial" pitchFamily="34" charset="0"/>
                <a:cs typeface="Arial" pitchFamily="34" charset="0"/>
              </a:rPr>
              <a:t>	Une réunion téléphonique permet de gagner du temps et de limiter le stress.</a:t>
            </a:r>
            <a:endParaRPr lang="fr-FR" b="1" dirty="0" smtClean="0">
              <a:solidFill>
                <a:schemeClr val="tx1">
                  <a:lumMod val="65000"/>
                  <a:lumOff val="35000"/>
                </a:schemeClr>
              </a:solidFill>
              <a:latin typeface="Arial" pitchFamily="34" charset="0"/>
              <a:cs typeface="Arial" pitchFamily="34" charset="0"/>
            </a:endParaRPr>
          </a:p>
          <a:p>
            <a:pPr marL="352425" indent="-258763">
              <a:buFont typeface="Wingdings" pitchFamily="2" charset="2"/>
              <a:buChar char="v"/>
            </a:pPr>
            <a:endParaRPr lang="fr-FR" sz="800" b="1" dirty="0" smtClean="0">
              <a:solidFill>
                <a:srgbClr val="6D6E71"/>
              </a:solidFill>
              <a:latin typeface="Arial" pitchFamily="34" charset="0"/>
              <a:cs typeface="Arial" pitchFamily="34" charset="0"/>
            </a:endParaRPr>
          </a:p>
          <a:p>
            <a:pPr marL="352425" indent="-258763">
              <a:buFont typeface="Wingdings" pitchFamily="2" charset="2"/>
              <a:buChar char="v"/>
            </a:pPr>
            <a:r>
              <a:rPr lang="fr-FR" b="1" dirty="0" smtClean="0">
                <a:solidFill>
                  <a:srgbClr val="6D6E71"/>
                </a:solidFill>
                <a:latin typeface="Arial" pitchFamily="34" charset="0"/>
                <a:cs typeface="Arial" pitchFamily="34" charset="0"/>
              </a:rPr>
              <a:t> </a:t>
            </a:r>
            <a:r>
              <a:rPr lang="fr-FR" b="1" dirty="0" smtClean="0">
                <a:solidFill>
                  <a:srgbClr val="75A832"/>
                </a:solidFill>
                <a:latin typeface="Arial" pitchFamily="34" charset="0"/>
                <a:cs typeface="Arial" pitchFamily="34" charset="0"/>
              </a:rPr>
              <a:t>J’habite tout près du bureau : je m’y rends à pieds ou à vélo.</a:t>
            </a:r>
            <a:endParaRPr lang="fr-FR" dirty="0" smtClean="0">
              <a:solidFill>
                <a:srgbClr val="75A832"/>
              </a:solidFill>
              <a:latin typeface="Arial" pitchFamily="34" charset="0"/>
              <a:cs typeface="Arial" pitchFamily="34" charset="0"/>
            </a:endParaRPr>
          </a:p>
          <a:p>
            <a:pPr marL="352425" indent="-258763"/>
            <a:endParaRPr lang="fr-FR" sz="800" dirty="0" smtClean="0">
              <a:solidFill>
                <a:schemeClr val="tx1">
                  <a:lumMod val="65000"/>
                  <a:lumOff val="35000"/>
                </a:schemeClr>
              </a:solidFill>
              <a:latin typeface="Arial" pitchFamily="34" charset="0"/>
              <a:cs typeface="Arial" pitchFamily="34" charset="0"/>
            </a:endParaRPr>
          </a:p>
          <a:p>
            <a:pPr marL="352425" indent="-258763" algn="just">
              <a:buFont typeface="Wingdings" pitchFamily="2" charset="2"/>
              <a:buChar char="v"/>
            </a:pPr>
            <a:r>
              <a:rPr lang="fr-FR" dirty="0" smtClean="0">
                <a:solidFill>
                  <a:schemeClr val="tx1">
                    <a:lumMod val="65000"/>
                    <a:lumOff val="35000"/>
                  </a:schemeClr>
                </a:solidFill>
                <a:latin typeface="Arial" pitchFamily="34" charset="0"/>
                <a:cs typeface="Arial" pitchFamily="34" charset="0"/>
              </a:rPr>
              <a:t> </a:t>
            </a:r>
            <a:r>
              <a:rPr lang="fr-FR" b="1" dirty="0" smtClean="0">
                <a:solidFill>
                  <a:srgbClr val="75A832"/>
                </a:solidFill>
                <a:latin typeface="Arial" pitchFamily="34" charset="0"/>
                <a:cs typeface="Arial" pitchFamily="34" charset="0"/>
              </a:rPr>
              <a:t>J’ai plusieurs km à parcourir : j’utilise les transports en commun.</a:t>
            </a:r>
          </a:p>
          <a:p>
            <a:pPr marL="450850" indent="-357188" algn="just"/>
            <a:r>
              <a:rPr lang="fr-FR" b="1" dirty="0" smtClean="0">
                <a:solidFill>
                  <a:srgbClr val="75A832"/>
                </a:solidFill>
                <a:latin typeface="Arial" pitchFamily="34" charset="0"/>
                <a:cs typeface="Arial" pitchFamily="34" charset="0"/>
              </a:rPr>
              <a:t>	</a:t>
            </a:r>
            <a:r>
              <a:rPr lang="fr-FR" dirty="0" smtClean="0">
                <a:solidFill>
                  <a:srgbClr val="6D6E71"/>
                </a:solidFill>
                <a:latin typeface="Arial" pitchFamily="34" charset="0"/>
                <a:cs typeface="Arial" pitchFamily="34" charset="0"/>
              </a:rPr>
              <a:t>Si ma commune est mal desservie, je pense au covoiturage.</a:t>
            </a:r>
            <a:endParaRPr lang="fr-FR" b="1" dirty="0" smtClean="0">
              <a:solidFill>
                <a:srgbClr val="75A832"/>
              </a:solidFill>
              <a:latin typeface="Arial" pitchFamily="34" charset="0"/>
              <a:cs typeface="Arial" pitchFamily="34" charset="0"/>
            </a:endParaRPr>
          </a:p>
          <a:p>
            <a:pPr marL="352425" indent="-258763"/>
            <a:endParaRPr lang="fr-FR" sz="800" dirty="0" smtClean="0">
              <a:solidFill>
                <a:schemeClr val="tx1">
                  <a:lumMod val="65000"/>
                  <a:lumOff val="35000"/>
                </a:schemeClr>
              </a:solidFill>
              <a:latin typeface="Arial" pitchFamily="34" charset="0"/>
              <a:cs typeface="Arial" pitchFamily="34" charset="0"/>
            </a:endParaRPr>
          </a:p>
          <a:p>
            <a:pPr marL="352425" indent="-258763" algn="just">
              <a:buFont typeface="Wingdings" pitchFamily="2" charset="2"/>
              <a:buChar char="v"/>
            </a:pPr>
            <a:r>
              <a:rPr lang="fr-FR" dirty="0" smtClean="0">
                <a:solidFill>
                  <a:schemeClr val="tx1">
                    <a:lumMod val="65000"/>
                    <a:lumOff val="35000"/>
                  </a:schemeClr>
                </a:solidFill>
                <a:latin typeface="Arial" pitchFamily="34" charset="0"/>
                <a:cs typeface="Arial" pitchFamily="34" charset="0"/>
              </a:rPr>
              <a:t> </a:t>
            </a:r>
            <a:r>
              <a:rPr lang="fr-FR" b="1" dirty="0" smtClean="0">
                <a:solidFill>
                  <a:srgbClr val="75A832"/>
                </a:solidFill>
                <a:latin typeface="Arial" pitchFamily="34" charset="0"/>
                <a:cs typeface="Arial" pitchFamily="34" charset="0"/>
              </a:rPr>
              <a:t>Je suis contraint d’utiliser ma voiture : je pratique l’Eco-conduite !</a:t>
            </a:r>
          </a:p>
          <a:p>
            <a:pPr marL="352425" indent="-258763" algn="just"/>
            <a:r>
              <a:rPr lang="fr-FR" b="1" dirty="0" smtClean="0">
                <a:solidFill>
                  <a:srgbClr val="75A832"/>
                </a:solidFill>
                <a:latin typeface="Arial" pitchFamily="34" charset="0"/>
                <a:cs typeface="Arial" pitchFamily="34" charset="0"/>
              </a:rPr>
              <a:t>     </a:t>
            </a:r>
            <a:r>
              <a:rPr lang="fr-FR" dirty="0" smtClean="0">
                <a:solidFill>
                  <a:srgbClr val="6D6E71"/>
                </a:solidFill>
                <a:latin typeface="Arial" pitchFamily="34" charset="0"/>
                <a:cs typeface="Arial" pitchFamily="34" charset="0"/>
              </a:rPr>
              <a:t>L’éco-conduite est un comportement de conduite citoyen permettant de diminuer le risque d’accident, de réduire sa consommation de carburant et de limiter l’émission de gaz à effet de serre. Avoir une conduite souple à allure modérée peut permettre d’économiser jusque 40% de carburant.</a:t>
            </a:r>
          </a:p>
        </p:txBody>
      </p:sp>
      <p:sp>
        <p:nvSpPr>
          <p:cNvPr id="6" name="Rectangle 5"/>
          <p:cNvSpPr/>
          <p:nvPr/>
        </p:nvSpPr>
        <p:spPr>
          <a:xfrm>
            <a:off x="779789" y="4869159"/>
            <a:ext cx="8127966" cy="923330"/>
          </a:xfrm>
          <a:prstGeom prst="rect">
            <a:avLst/>
          </a:prstGeom>
          <a:ln w="19050">
            <a:noFill/>
          </a:ln>
        </p:spPr>
        <p:txBody>
          <a:bodyPr wrap="square">
            <a:spAutoFit/>
          </a:bodyPr>
          <a:lstStyle/>
          <a:p>
            <a:pPr marL="82550"/>
            <a:r>
              <a:rPr lang="fr-FR" b="1" dirty="0" smtClean="0">
                <a:solidFill>
                  <a:srgbClr val="FF0066"/>
                </a:solidFill>
                <a:latin typeface="MV Boli" pitchFamily="2" charset="0"/>
                <a:cs typeface="MV Boli" pitchFamily="2" charset="0"/>
              </a:rPr>
              <a:t>Le truc en + :</a:t>
            </a:r>
          </a:p>
          <a:p>
            <a:pPr marL="82550" algn="just"/>
            <a:r>
              <a:rPr lang="fr-FR" dirty="0" smtClean="0">
                <a:solidFill>
                  <a:srgbClr val="005581"/>
                </a:solidFill>
                <a:latin typeface="Arial" pitchFamily="34" charset="0"/>
                <a:cs typeface="Arial" pitchFamily="34" charset="0"/>
              </a:rPr>
              <a:t>Eviter d’utiliser la voiture pour les petits trajets permet de réelles économies car une voiture consomme 60% en plus sur les 2 premiers kilomètres.</a:t>
            </a:r>
            <a:endParaRPr lang="fr-FR" dirty="0">
              <a:solidFill>
                <a:srgbClr val="005581"/>
              </a:solidFill>
              <a:latin typeface="Arial" pitchFamily="34" charset="0"/>
              <a:cs typeface="Arial" pitchFamily="34" charset="0"/>
            </a:endParaRPr>
          </a:p>
        </p:txBody>
      </p:sp>
    </p:spTree>
    <p:extLst>
      <p:ext uri="{BB962C8B-B14F-4D97-AF65-F5344CB8AC3E}">
        <p14:creationId xmlns:p14="http://schemas.microsoft.com/office/powerpoint/2010/main" val="33566066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l="24104"/>
          <a:stretch/>
        </p:blipFill>
        <p:spPr>
          <a:xfrm>
            <a:off x="0" y="0"/>
            <a:ext cx="6010000" cy="3959360"/>
          </a:xfrm>
          <a:prstGeom prst="rect">
            <a:avLst/>
          </a:prstGeom>
        </p:spPr>
      </p:pic>
      <p:pic>
        <p:nvPicPr>
          <p:cNvPr id="13" name="Image 12"/>
          <p:cNvPicPr>
            <a:picLocks noChangeAspect="1"/>
          </p:cNvPicPr>
          <p:nvPr/>
        </p:nvPicPr>
        <p:blipFill rotWithShape="1">
          <a:blip r:embed="rId2" cstate="print">
            <a:extLst>
              <a:ext uri="{28A0092B-C50C-407E-A947-70E740481C1C}">
                <a14:useLocalDpi xmlns:a14="http://schemas.microsoft.com/office/drawing/2010/main" val="0"/>
              </a:ext>
            </a:extLst>
          </a:blip>
          <a:srcRect l="45019" r="37105" b="13395"/>
          <a:stretch/>
        </p:blipFill>
        <p:spPr>
          <a:xfrm>
            <a:off x="0" y="3429000"/>
            <a:ext cx="1415562" cy="3429000"/>
          </a:xfrm>
          <a:prstGeom prst="rect">
            <a:avLst/>
          </a:prstGeom>
        </p:spPr>
      </p:pic>
      <p:sp>
        <p:nvSpPr>
          <p:cNvPr id="14" name="Rectangle 13"/>
          <p:cNvSpPr/>
          <p:nvPr/>
        </p:nvSpPr>
        <p:spPr>
          <a:xfrm>
            <a:off x="0" y="6237312"/>
            <a:ext cx="9144000" cy="620688"/>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OLDHAM MARS 2017</a:t>
            </a:r>
          </a:p>
        </p:txBody>
      </p:sp>
      <p:sp>
        <p:nvSpPr>
          <p:cNvPr id="5" name="ZoneTexte 4"/>
          <p:cNvSpPr txBox="1"/>
          <p:nvPr/>
        </p:nvSpPr>
        <p:spPr>
          <a:xfrm>
            <a:off x="1" y="1102517"/>
            <a:ext cx="9143998" cy="1754326"/>
          </a:xfrm>
          <a:prstGeom prst="rect">
            <a:avLst/>
          </a:prstGeom>
          <a:noFill/>
        </p:spPr>
        <p:txBody>
          <a:bodyPr wrap="square" rtlCol="0">
            <a:spAutoFit/>
          </a:bodyPr>
          <a:lstStyle/>
          <a:p>
            <a:pPr algn="ctr"/>
            <a:r>
              <a:rPr lang="fr-FR" sz="4000" b="1" dirty="0" smtClean="0">
                <a:solidFill>
                  <a:srgbClr val="005581"/>
                </a:solidFill>
                <a:latin typeface="Arial" pitchFamily="34" charset="0"/>
                <a:cs typeface="Arial" pitchFamily="34" charset="0"/>
              </a:rPr>
              <a:t>Merci de votre participation </a:t>
            </a:r>
          </a:p>
          <a:p>
            <a:pPr algn="ctr"/>
            <a:endParaRPr lang="fr-FR" sz="1200" b="1" dirty="0" smtClean="0">
              <a:solidFill>
                <a:srgbClr val="005581"/>
              </a:solidFill>
              <a:latin typeface="Arial" pitchFamily="34" charset="0"/>
              <a:cs typeface="Arial" pitchFamily="34" charset="0"/>
            </a:endParaRPr>
          </a:p>
          <a:p>
            <a:pPr algn="ctr"/>
            <a:r>
              <a:rPr lang="fr-FR" sz="3200" b="1" dirty="0" smtClean="0">
                <a:solidFill>
                  <a:srgbClr val="75A832"/>
                </a:solidFill>
                <a:latin typeface="Arial" pitchFamily="34" charset="0"/>
                <a:cs typeface="Arial" pitchFamily="34" charset="0"/>
              </a:rPr>
              <a:t>A présent à vous de jouer !</a:t>
            </a:r>
            <a:endParaRPr lang="fr-FR" sz="3200" b="1" dirty="0">
              <a:solidFill>
                <a:srgbClr val="75A832"/>
              </a:solidFill>
              <a:latin typeface="Arial" pitchFamily="34" charset="0"/>
              <a:cs typeface="Arial" pitchFamily="34" charset="0"/>
            </a:endParaRPr>
          </a:p>
          <a:p>
            <a:pPr algn="ctr"/>
            <a:endParaRPr lang="fr-FR" sz="2400" b="1" dirty="0">
              <a:solidFill>
                <a:srgbClr val="75A832"/>
              </a:solidFill>
              <a:latin typeface="Arial" pitchFamily="34" charset="0"/>
              <a:cs typeface="Arial" pitchFamily="34" charset="0"/>
            </a:endParaRPr>
          </a:p>
        </p:txBody>
      </p:sp>
      <p:pic>
        <p:nvPicPr>
          <p:cNvPr id="6" name="Image 5"/>
          <p:cNvPicPr>
            <a:picLocks noChangeAspect="1"/>
          </p:cNvPicPr>
          <p:nvPr/>
        </p:nvPicPr>
        <p:blipFill rotWithShape="1">
          <a:blip r:embed="rId3" cstate="print">
            <a:extLst>
              <a:ext uri="{28A0092B-C50C-407E-A947-70E740481C1C}">
                <a14:useLocalDpi xmlns:a14="http://schemas.microsoft.com/office/drawing/2010/main" val="0"/>
              </a:ext>
            </a:extLst>
          </a:blip>
          <a:srcRect t="22700" b="18889"/>
          <a:stretch/>
        </p:blipFill>
        <p:spPr>
          <a:xfrm>
            <a:off x="2555776" y="2758701"/>
            <a:ext cx="3878191" cy="3202984"/>
          </a:xfrm>
          <a:prstGeom prst="rect">
            <a:avLst/>
          </a:prstGeom>
        </p:spPr>
      </p:pic>
    </p:spTree>
    <p:extLst>
      <p:ext uri="{BB962C8B-B14F-4D97-AF65-F5344CB8AC3E}">
        <p14:creationId xmlns:p14="http://schemas.microsoft.com/office/powerpoint/2010/main" val="34368039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l="24104"/>
          <a:stretch/>
        </p:blipFill>
        <p:spPr>
          <a:xfrm>
            <a:off x="0" y="0"/>
            <a:ext cx="6010000" cy="3959360"/>
          </a:xfrm>
          <a:prstGeom prst="rect">
            <a:avLst/>
          </a:prstGeom>
        </p:spPr>
      </p:pic>
      <p:pic>
        <p:nvPicPr>
          <p:cNvPr id="13" name="Image 12"/>
          <p:cNvPicPr>
            <a:picLocks noChangeAspect="1"/>
          </p:cNvPicPr>
          <p:nvPr/>
        </p:nvPicPr>
        <p:blipFill rotWithShape="1">
          <a:blip r:embed="rId2" cstate="print">
            <a:extLst>
              <a:ext uri="{28A0092B-C50C-407E-A947-70E740481C1C}">
                <a14:useLocalDpi xmlns:a14="http://schemas.microsoft.com/office/drawing/2010/main" val="0"/>
              </a:ext>
            </a:extLst>
          </a:blip>
          <a:srcRect l="45019" r="37105" b="13395"/>
          <a:stretch/>
        </p:blipFill>
        <p:spPr>
          <a:xfrm>
            <a:off x="0" y="3429000"/>
            <a:ext cx="1415562" cy="3429000"/>
          </a:xfrm>
          <a:prstGeom prst="rect">
            <a:avLst/>
          </a:prstGeom>
        </p:spPr>
      </p:pic>
      <p:sp>
        <p:nvSpPr>
          <p:cNvPr id="14" name="Rectangle 13"/>
          <p:cNvSpPr/>
          <p:nvPr/>
        </p:nvSpPr>
        <p:spPr>
          <a:xfrm>
            <a:off x="0" y="6237312"/>
            <a:ext cx="9144000" cy="620688"/>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latin typeface="Arial" panose="020B0604020202020204" pitchFamily="34" charset="0"/>
                <a:cs typeface="Arial" panose="020B0604020202020204" pitchFamily="34" charset="0"/>
              </a:rPr>
              <a:t>OLDHAM MARS 2017</a:t>
            </a:r>
            <a:endParaRPr lang="fr-FR" b="1" dirty="0">
              <a:latin typeface="Arial" panose="020B0604020202020204" pitchFamily="34" charset="0"/>
              <a:cs typeface="Arial" panose="020B0604020202020204" pitchFamily="34" charset="0"/>
            </a:endParaRPr>
          </a:p>
        </p:txBody>
      </p:sp>
      <p:sp>
        <p:nvSpPr>
          <p:cNvPr id="6" name="ZoneTexte 5"/>
          <p:cNvSpPr txBox="1"/>
          <p:nvPr/>
        </p:nvSpPr>
        <p:spPr>
          <a:xfrm>
            <a:off x="797471" y="332656"/>
            <a:ext cx="7940501" cy="4878259"/>
          </a:xfrm>
          <a:prstGeom prst="rect">
            <a:avLst/>
          </a:prstGeom>
          <a:noFill/>
        </p:spPr>
        <p:txBody>
          <a:bodyPr wrap="square" rtlCol="0">
            <a:spAutoFit/>
          </a:bodyPr>
          <a:lstStyle/>
          <a:p>
            <a:pPr algn="ctr"/>
            <a:r>
              <a:rPr lang="fr-FR" sz="3200" b="1" dirty="0" smtClean="0">
                <a:solidFill>
                  <a:srgbClr val="005581"/>
                </a:solidFill>
                <a:latin typeface="Arial" pitchFamily="34" charset="0"/>
                <a:cs typeface="Arial" pitchFamily="34" charset="0"/>
              </a:rPr>
              <a:t>NOTRE OBJECTIF :</a:t>
            </a:r>
          </a:p>
          <a:p>
            <a:pPr algn="just"/>
            <a:endParaRPr lang="fr-FR" sz="2500" b="1" dirty="0">
              <a:solidFill>
                <a:srgbClr val="6D6E71"/>
              </a:solidFill>
              <a:latin typeface="Arial" pitchFamily="34" charset="0"/>
              <a:cs typeface="Arial" pitchFamily="34" charset="0"/>
            </a:endParaRPr>
          </a:p>
          <a:p>
            <a:pPr algn="just"/>
            <a:r>
              <a:rPr lang="fr-FR" b="1" dirty="0" smtClean="0">
                <a:solidFill>
                  <a:srgbClr val="6D6E71"/>
                </a:solidFill>
                <a:latin typeface="Arial" pitchFamily="34" charset="0"/>
                <a:cs typeface="Arial" pitchFamily="34" charset="0"/>
              </a:rPr>
              <a:t>Vous faire adopter un </a:t>
            </a:r>
            <a:r>
              <a:rPr lang="fr-FR" b="1" dirty="0">
                <a:solidFill>
                  <a:srgbClr val="6D6E71"/>
                </a:solidFill>
                <a:latin typeface="Arial" pitchFamily="34" charset="0"/>
                <a:cs typeface="Arial" pitchFamily="34" charset="0"/>
              </a:rPr>
              <a:t>comportement </a:t>
            </a:r>
            <a:r>
              <a:rPr lang="fr-FR" b="1" dirty="0" smtClean="0">
                <a:solidFill>
                  <a:srgbClr val="6D6E71"/>
                </a:solidFill>
                <a:latin typeface="Arial" pitchFamily="34" charset="0"/>
                <a:cs typeface="Arial" pitchFamily="34" charset="0"/>
              </a:rPr>
              <a:t>éco-citoyen sur votre lieu de travail mais également dans votre vie privé (Compostage</a:t>
            </a:r>
            <a:r>
              <a:rPr lang="fr-FR" b="1" dirty="0">
                <a:solidFill>
                  <a:srgbClr val="6D6E71"/>
                </a:solidFill>
                <a:latin typeface="Arial" pitchFamily="34" charset="0"/>
                <a:cs typeface="Arial" pitchFamily="34" charset="0"/>
              </a:rPr>
              <a:t>, consignes de tri, </a:t>
            </a:r>
            <a:r>
              <a:rPr lang="fr-FR" b="1" dirty="0" smtClean="0">
                <a:solidFill>
                  <a:srgbClr val="6D6E71"/>
                </a:solidFill>
                <a:latin typeface="Arial" pitchFamily="34" charset="0"/>
                <a:cs typeface="Arial" pitchFamily="34" charset="0"/>
              </a:rPr>
              <a:t>labels, </a:t>
            </a:r>
            <a:r>
              <a:rPr lang="fr-FR" b="1" dirty="0">
                <a:solidFill>
                  <a:srgbClr val="6D6E71"/>
                </a:solidFill>
                <a:latin typeface="Arial" pitchFamily="34" charset="0"/>
                <a:cs typeface="Arial" pitchFamily="34" charset="0"/>
              </a:rPr>
              <a:t>prévention</a:t>
            </a:r>
            <a:r>
              <a:rPr lang="fr-FR" b="1" dirty="0" smtClean="0">
                <a:solidFill>
                  <a:srgbClr val="6D6E71"/>
                </a:solidFill>
                <a:latin typeface="Arial" pitchFamily="34" charset="0"/>
                <a:cs typeface="Arial" pitchFamily="34" charset="0"/>
              </a:rPr>
              <a:t>...)</a:t>
            </a:r>
          </a:p>
          <a:p>
            <a:pPr marL="285750" indent="-285750" algn="just"/>
            <a:endParaRPr lang="fr-FR" sz="2000" b="1" dirty="0" smtClean="0">
              <a:solidFill>
                <a:srgbClr val="6D6E71"/>
              </a:solidFill>
              <a:latin typeface="Arial" pitchFamily="34" charset="0"/>
              <a:cs typeface="Arial" pitchFamily="34" charset="0"/>
            </a:endParaRPr>
          </a:p>
          <a:p>
            <a:pPr marL="285750" indent="-285750" algn="ctr"/>
            <a:r>
              <a:rPr lang="fr-FR" sz="2800" b="1" dirty="0" smtClean="0">
                <a:solidFill>
                  <a:srgbClr val="75A832"/>
                </a:solidFill>
                <a:latin typeface="MV Boli" pitchFamily="2" charset="0"/>
                <a:cs typeface="MV Boli" pitchFamily="2" charset="0"/>
              </a:rPr>
              <a:t>Vous avez dit Eco quoi ??</a:t>
            </a:r>
          </a:p>
          <a:p>
            <a:pPr algn="just"/>
            <a:endParaRPr lang="fr-FR" sz="800" b="1" dirty="0" smtClean="0">
              <a:solidFill>
                <a:srgbClr val="6D6E71"/>
              </a:solidFill>
              <a:latin typeface="Arial" pitchFamily="34" charset="0"/>
              <a:cs typeface="Arial" pitchFamily="34" charset="0"/>
            </a:endParaRPr>
          </a:p>
          <a:p>
            <a:pPr algn="just"/>
            <a:r>
              <a:rPr lang="fr-FR" b="1" dirty="0" smtClean="0">
                <a:solidFill>
                  <a:srgbClr val="005581"/>
                </a:solidFill>
              </a:rPr>
              <a:t>L’éco-Responsabilité, c’est s’engager par des gestes simples, et ainsi limiter les impacts environnementaux liés à nos modes de fonctionnement. </a:t>
            </a:r>
          </a:p>
          <a:p>
            <a:pPr algn="just"/>
            <a:endParaRPr lang="fr-FR" sz="1200" b="1" dirty="0" smtClean="0">
              <a:solidFill>
                <a:srgbClr val="005581"/>
              </a:solidFill>
            </a:endParaRPr>
          </a:p>
          <a:p>
            <a:pPr algn="ctr"/>
            <a:r>
              <a:rPr lang="fr-FR" sz="2500" b="1" dirty="0" smtClean="0">
                <a:solidFill>
                  <a:srgbClr val="D60093"/>
                </a:solidFill>
              </a:rPr>
              <a:t>CETTE DEMARCHE, PLEINE DE BON SENS, EST AVANT TOUT </a:t>
            </a:r>
          </a:p>
          <a:p>
            <a:pPr algn="ctr"/>
            <a:r>
              <a:rPr lang="fr-FR" sz="2500" b="1" u="sng" dirty="0" smtClean="0">
                <a:solidFill>
                  <a:srgbClr val="D60093"/>
                </a:solidFill>
              </a:rPr>
              <a:t>UN ETAT D’ESPRIT</a:t>
            </a:r>
            <a:r>
              <a:rPr lang="fr-FR" sz="2500" b="1" dirty="0" smtClean="0">
                <a:solidFill>
                  <a:srgbClr val="D60093"/>
                </a:solidFill>
              </a:rPr>
              <a:t> !</a:t>
            </a:r>
          </a:p>
          <a:p>
            <a:pPr algn="ctr"/>
            <a:endParaRPr lang="fr-FR" sz="1200" b="1" dirty="0" smtClean="0">
              <a:solidFill>
                <a:srgbClr val="D60093"/>
              </a:solidFill>
            </a:endParaRPr>
          </a:p>
          <a:p>
            <a:pPr algn="ctr"/>
            <a:r>
              <a:rPr lang="fr-FR" sz="2800" b="1" dirty="0" smtClean="0">
                <a:solidFill>
                  <a:srgbClr val="75A832"/>
                </a:solidFill>
                <a:latin typeface="Arial" pitchFamily="34" charset="0"/>
                <a:cs typeface="Arial" pitchFamily="34" charset="0"/>
              </a:rPr>
              <a:t>Dès maintenant chaque </a:t>
            </a:r>
            <a:r>
              <a:rPr lang="fr-FR" sz="2800" b="1" dirty="0">
                <a:solidFill>
                  <a:srgbClr val="75A832"/>
                </a:solidFill>
                <a:latin typeface="Arial" pitchFamily="34" charset="0"/>
                <a:cs typeface="Arial" pitchFamily="34" charset="0"/>
              </a:rPr>
              <a:t>geste compte !</a:t>
            </a:r>
          </a:p>
        </p:txBody>
      </p:sp>
      <p:pic>
        <p:nvPicPr>
          <p:cNvPr id="7" name="Picture 4" descr="N:\Outils\Comm\Bonhommes blanc power point\engagement T .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579" b="9562"/>
          <a:stretch/>
        </p:blipFill>
        <p:spPr bwMode="auto">
          <a:xfrm>
            <a:off x="2771800" y="5143500"/>
            <a:ext cx="3744415" cy="1198459"/>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utilisateur\Pictures\LOGOECOCITOYE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116632"/>
            <a:ext cx="989971" cy="836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4914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l="24104"/>
          <a:stretch/>
        </p:blipFill>
        <p:spPr>
          <a:xfrm>
            <a:off x="2160" y="-23296"/>
            <a:ext cx="6010000" cy="3959360"/>
          </a:xfrm>
          <a:prstGeom prst="rect">
            <a:avLst/>
          </a:prstGeom>
        </p:spPr>
      </p:pic>
      <p:pic>
        <p:nvPicPr>
          <p:cNvPr id="13" name="Image 12"/>
          <p:cNvPicPr>
            <a:picLocks noChangeAspect="1"/>
          </p:cNvPicPr>
          <p:nvPr/>
        </p:nvPicPr>
        <p:blipFill rotWithShape="1">
          <a:blip r:embed="rId2" cstate="print">
            <a:extLst>
              <a:ext uri="{28A0092B-C50C-407E-A947-70E740481C1C}">
                <a14:useLocalDpi xmlns:a14="http://schemas.microsoft.com/office/drawing/2010/main" val="0"/>
              </a:ext>
            </a:extLst>
          </a:blip>
          <a:srcRect l="45019" r="37105" b="13395"/>
          <a:stretch/>
        </p:blipFill>
        <p:spPr>
          <a:xfrm>
            <a:off x="0" y="3429000"/>
            <a:ext cx="1415562" cy="3429000"/>
          </a:xfrm>
          <a:prstGeom prst="rect">
            <a:avLst/>
          </a:prstGeom>
        </p:spPr>
      </p:pic>
      <p:sp>
        <p:nvSpPr>
          <p:cNvPr id="14" name="Rectangle 13"/>
          <p:cNvSpPr/>
          <p:nvPr/>
        </p:nvSpPr>
        <p:spPr>
          <a:xfrm>
            <a:off x="0" y="6237312"/>
            <a:ext cx="9144000" cy="620688"/>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OLDHAM MARS 2017</a:t>
            </a:r>
          </a:p>
        </p:txBody>
      </p:sp>
      <p:pic>
        <p:nvPicPr>
          <p:cNvPr id="6" name="Picture 3" descr="D:\Mes images\IMAGE ENVIRONNEMENT\environnement\cadre-de-vie\amb-fille compte doigt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332"/>
          <a:stretch/>
        </p:blipFill>
        <p:spPr bwMode="auto">
          <a:xfrm>
            <a:off x="729092" y="1637176"/>
            <a:ext cx="8041854" cy="3839093"/>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729092" y="764704"/>
            <a:ext cx="8034064" cy="4555093"/>
          </a:xfrm>
          <a:prstGeom prst="rect">
            <a:avLst/>
          </a:prstGeom>
          <a:noFill/>
        </p:spPr>
        <p:txBody>
          <a:bodyPr wrap="square" rtlCol="0">
            <a:spAutoFit/>
          </a:bodyPr>
          <a:lstStyle/>
          <a:p>
            <a:pPr algn="ctr"/>
            <a:r>
              <a:rPr lang="fr-FR" sz="3200" b="1" dirty="0" smtClean="0">
                <a:solidFill>
                  <a:srgbClr val="005581"/>
                </a:solidFill>
                <a:latin typeface="Arial" pitchFamily="34" charset="0"/>
                <a:cs typeface="Arial" pitchFamily="34" charset="0"/>
              </a:rPr>
              <a:t>DE QUOI ALLONS NOUS PARLER ?</a:t>
            </a:r>
          </a:p>
          <a:p>
            <a:pPr algn="ctr"/>
            <a:endParaRPr lang="fr-FR" b="1" dirty="0" smtClean="0">
              <a:solidFill>
                <a:srgbClr val="005581"/>
              </a:solidFill>
              <a:latin typeface="Arial" pitchFamily="34" charset="0"/>
              <a:cs typeface="Arial" pitchFamily="34" charset="0"/>
            </a:endParaRPr>
          </a:p>
          <a:p>
            <a:pPr algn="ctr"/>
            <a:endParaRPr lang="fr-FR" b="1" dirty="0" smtClean="0">
              <a:solidFill>
                <a:srgbClr val="005581"/>
              </a:solidFill>
              <a:latin typeface="Arial" pitchFamily="34" charset="0"/>
              <a:cs typeface="Arial" pitchFamily="34" charset="0"/>
            </a:endParaRPr>
          </a:p>
          <a:p>
            <a:r>
              <a:rPr lang="fr-FR" b="1" dirty="0" smtClean="0">
                <a:solidFill>
                  <a:schemeClr val="bg1"/>
                </a:solidFill>
                <a:latin typeface="Arial" pitchFamily="34" charset="0"/>
                <a:cs typeface="Arial" pitchFamily="34" charset="0"/>
              </a:rPr>
              <a:t>1. DES ACHATS RESPONSABLES</a:t>
            </a:r>
          </a:p>
          <a:p>
            <a:endParaRPr lang="fr-FR" sz="1200" b="1" dirty="0">
              <a:solidFill>
                <a:schemeClr val="bg1"/>
              </a:solidFill>
              <a:latin typeface="Arial" pitchFamily="34" charset="0"/>
              <a:cs typeface="Arial" pitchFamily="34" charset="0"/>
            </a:endParaRPr>
          </a:p>
          <a:p>
            <a:r>
              <a:rPr lang="fr-FR" b="1" dirty="0" smtClean="0">
                <a:solidFill>
                  <a:schemeClr val="bg1"/>
                </a:solidFill>
                <a:latin typeface="Arial" pitchFamily="34" charset="0"/>
                <a:cs typeface="Arial" pitchFamily="34" charset="0"/>
              </a:rPr>
              <a:t>2 . LE PAPIER</a:t>
            </a:r>
          </a:p>
          <a:p>
            <a:pPr indent="355600"/>
            <a:endParaRPr lang="fr-FR" sz="1200" b="1" dirty="0">
              <a:solidFill>
                <a:schemeClr val="bg1"/>
              </a:solidFill>
              <a:latin typeface="Arial" pitchFamily="34" charset="0"/>
              <a:cs typeface="Arial" pitchFamily="34" charset="0"/>
            </a:endParaRPr>
          </a:p>
          <a:p>
            <a:r>
              <a:rPr lang="fr-FR" b="1" dirty="0" smtClean="0">
                <a:solidFill>
                  <a:schemeClr val="bg1"/>
                </a:solidFill>
                <a:latin typeface="Arial" pitchFamily="34" charset="0"/>
                <a:cs typeface="Arial" pitchFamily="34" charset="0"/>
              </a:rPr>
              <a:t>3 . NOTRE CONSOMMATION ENERGETIQUE</a:t>
            </a:r>
          </a:p>
          <a:p>
            <a:endParaRPr lang="fr-FR" sz="1200" b="1" dirty="0">
              <a:solidFill>
                <a:schemeClr val="bg1"/>
              </a:solidFill>
              <a:latin typeface="Arial" pitchFamily="34" charset="0"/>
              <a:cs typeface="Arial" pitchFamily="34" charset="0"/>
            </a:endParaRPr>
          </a:p>
          <a:p>
            <a:r>
              <a:rPr lang="fr-FR" b="1" dirty="0" smtClean="0">
                <a:solidFill>
                  <a:schemeClr val="bg1"/>
                </a:solidFill>
                <a:latin typeface="Arial" pitchFamily="34" charset="0"/>
                <a:cs typeface="Arial" pitchFamily="34" charset="0"/>
              </a:rPr>
              <a:t>4 . L’EAU</a:t>
            </a:r>
          </a:p>
          <a:p>
            <a:endParaRPr lang="fr-FR" sz="1200" b="1" dirty="0">
              <a:solidFill>
                <a:schemeClr val="bg1"/>
              </a:solidFill>
              <a:latin typeface="Arial" pitchFamily="34" charset="0"/>
              <a:cs typeface="Arial" pitchFamily="34" charset="0"/>
            </a:endParaRPr>
          </a:p>
          <a:p>
            <a:r>
              <a:rPr lang="fr-FR" b="1" dirty="0">
                <a:solidFill>
                  <a:schemeClr val="bg1"/>
                </a:solidFill>
                <a:latin typeface="Arial" pitchFamily="34" charset="0"/>
                <a:cs typeface="Arial" pitchFamily="34" charset="0"/>
              </a:rPr>
              <a:t>5</a:t>
            </a:r>
            <a:r>
              <a:rPr lang="fr-FR" b="1" dirty="0" smtClean="0">
                <a:solidFill>
                  <a:schemeClr val="bg1"/>
                </a:solidFill>
                <a:latin typeface="Arial" pitchFamily="34" charset="0"/>
                <a:cs typeface="Arial" pitchFamily="34" charset="0"/>
              </a:rPr>
              <a:t> . LES DECHETS</a:t>
            </a:r>
          </a:p>
          <a:p>
            <a:pPr marL="627063" indent="-342900">
              <a:buFont typeface="+mj-lt"/>
              <a:buAutoNum type="alphaUcPeriod"/>
            </a:pPr>
            <a:r>
              <a:rPr lang="fr-FR" b="1" dirty="0" smtClean="0">
                <a:solidFill>
                  <a:schemeClr val="bg1"/>
                </a:solidFill>
                <a:latin typeface="Arial" pitchFamily="34" charset="0"/>
                <a:cs typeface="Arial" pitchFamily="34" charset="0"/>
              </a:rPr>
              <a:t>Le gaspillage alimentaire</a:t>
            </a:r>
          </a:p>
          <a:p>
            <a:pPr marL="627063" indent="-342900">
              <a:buFont typeface="+mj-lt"/>
              <a:buAutoNum type="alphaUcPeriod"/>
            </a:pPr>
            <a:r>
              <a:rPr lang="fr-FR" b="1" dirty="0" smtClean="0">
                <a:solidFill>
                  <a:schemeClr val="bg1"/>
                </a:solidFill>
                <a:latin typeface="Arial" pitchFamily="34" charset="0"/>
                <a:cs typeface="Arial" pitchFamily="34" charset="0"/>
              </a:rPr>
              <a:t>La collecte sélective</a:t>
            </a:r>
          </a:p>
          <a:p>
            <a:pPr marL="627063" indent="-342900">
              <a:buFont typeface="+mj-lt"/>
              <a:buAutoNum type="alphaUcPeriod"/>
            </a:pPr>
            <a:r>
              <a:rPr lang="fr-FR" b="1" dirty="0" smtClean="0">
                <a:solidFill>
                  <a:schemeClr val="bg1"/>
                </a:solidFill>
                <a:latin typeface="Arial" pitchFamily="34" charset="0"/>
                <a:cs typeface="Arial" pitchFamily="34" charset="0"/>
              </a:rPr>
              <a:t>Le compostage</a:t>
            </a:r>
            <a:r>
              <a:rPr lang="fr-FR" b="1" dirty="0">
                <a:solidFill>
                  <a:schemeClr val="bg1"/>
                </a:solidFill>
                <a:latin typeface="Arial" pitchFamily="34" charset="0"/>
                <a:cs typeface="Arial" pitchFamily="34" charset="0"/>
              </a:rPr>
              <a:t>	</a:t>
            </a:r>
          </a:p>
          <a:p>
            <a:endParaRPr lang="fr-FR" sz="1200" b="1" dirty="0" smtClean="0">
              <a:solidFill>
                <a:schemeClr val="bg1"/>
              </a:solidFill>
              <a:latin typeface="Arial" pitchFamily="34" charset="0"/>
              <a:cs typeface="Arial" pitchFamily="34" charset="0"/>
            </a:endParaRPr>
          </a:p>
          <a:p>
            <a:r>
              <a:rPr lang="fr-FR" b="1" dirty="0">
                <a:solidFill>
                  <a:schemeClr val="bg1"/>
                </a:solidFill>
                <a:latin typeface="Arial" pitchFamily="34" charset="0"/>
                <a:cs typeface="Arial" pitchFamily="34" charset="0"/>
              </a:rPr>
              <a:t>6</a:t>
            </a:r>
            <a:r>
              <a:rPr lang="fr-FR" b="1" dirty="0" smtClean="0">
                <a:solidFill>
                  <a:schemeClr val="bg1"/>
                </a:solidFill>
                <a:latin typeface="Arial" pitchFamily="34" charset="0"/>
                <a:cs typeface="Arial" pitchFamily="34" charset="0"/>
              </a:rPr>
              <a:t> . LES DEPLACEMENTS</a:t>
            </a:r>
            <a:endParaRPr lang="fr-FR" sz="3200" b="1" dirty="0" smtClean="0">
              <a:solidFill>
                <a:srgbClr val="005581"/>
              </a:solidFill>
              <a:latin typeface="Arial" pitchFamily="34" charset="0"/>
              <a:cs typeface="Arial" pitchFamily="34" charset="0"/>
            </a:endParaRPr>
          </a:p>
        </p:txBody>
      </p:sp>
      <p:sp>
        <p:nvSpPr>
          <p:cNvPr id="8" name="Rectangle 7"/>
          <p:cNvSpPr/>
          <p:nvPr/>
        </p:nvSpPr>
        <p:spPr>
          <a:xfrm>
            <a:off x="564262" y="5580325"/>
            <a:ext cx="8371514" cy="461665"/>
          </a:xfrm>
          <a:prstGeom prst="rect">
            <a:avLst/>
          </a:prstGeom>
        </p:spPr>
        <p:txBody>
          <a:bodyPr wrap="square">
            <a:spAutoFit/>
          </a:bodyPr>
          <a:lstStyle/>
          <a:p>
            <a:r>
              <a:rPr lang="fr-FR" sz="1600" b="1" dirty="0" smtClean="0">
                <a:solidFill>
                  <a:srgbClr val="75A832"/>
                </a:solidFill>
                <a:latin typeface="MV Boli" panose="02000500030200090000" pitchFamily="2" charset="0"/>
                <a:cs typeface="MV Boli" panose="02000500030200090000" pitchFamily="2" charset="0"/>
              </a:rPr>
              <a:t>« Nous </a:t>
            </a:r>
            <a:r>
              <a:rPr lang="fr-FR" sz="1600" b="1" dirty="0">
                <a:solidFill>
                  <a:srgbClr val="75A832"/>
                </a:solidFill>
                <a:latin typeface="MV Boli" panose="02000500030200090000" pitchFamily="2" charset="0"/>
                <a:cs typeface="MV Boli" panose="02000500030200090000" pitchFamily="2" charset="0"/>
              </a:rPr>
              <a:t>n'héritons pas de la terre de nos parents, nous l'empruntons à nos </a:t>
            </a:r>
            <a:r>
              <a:rPr lang="fr-FR" sz="1600" b="1" dirty="0" smtClean="0">
                <a:solidFill>
                  <a:srgbClr val="75A832"/>
                </a:solidFill>
                <a:latin typeface="MV Boli" panose="02000500030200090000" pitchFamily="2" charset="0"/>
                <a:cs typeface="MV Boli" panose="02000500030200090000" pitchFamily="2" charset="0"/>
              </a:rPr>
              <a:t>enfants »</a:t>
            </a:r>
          </a:p>
          <a:p>
            <a:r>
              <a:rPr lang="fr-FR" sz="800" b="1" dirty="0" smtClean="0">
                <a:solidFill>
                  <a:srgbClr val="75A832"/>
                </a:solidFill>
                <a:latin typeface="MV Boli" panose="02000500030200090000" pitchFamily="2" charset="0"/>
                <a:cs typeface="MV Boli" panose="02000500030200090000" pitchFamily="2" charset="0"/>
              </a:rPr>
              <a:t>							     Antoine de Saint Exupéry</a:t>
            </a:r>
            <a:endParaRPr lang="fr-FR" sz="800" b="1" dirty="0">
              <a:solidFill>
                <a:srgbClr val="75A832"/>
              </a:solidFill>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1506904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l="24104"/>
          <a:stretch/>
        </p:blipFill>
        <p:spPr>
          <a:xfrm>
            <a:off x="-2047" y="-27384"/>
            <a:ext cx="6010000" cy="3959360"/>
          </a:xfrm>
          <a:prstGeom prst="rect">
            <a:avLst/>
          </a:prstGeom>
        </p:spPr>
      </p:pic>
      <p:pic>
        <p:nvPicPr>
          <p:cNvPr id="13" name="Image 12"/>
          <p:cNvPicPr>
            <a:picLocks noChangeAspect="1"/>
          </p:cNvPicPr>
          <p:nvPr/>
        </p:nvPicPr>
        <p:blipFill rotWithShape="1">
          <a:blip r:embed="rId2" cstate="print">
            <a:extLst>
              <a:ext uri="{28A0092B-C50C-407E-A947-70E740481C1C}">
                <a14:useLocalDpi xmlns:a14="http://schemas.microsoft.com/office/drawing/2010/main" val="0"/>
              </a:ext>
            </a:extLst>
          </a:blip>
          <a:srcRect l="45019" r="37105" b="13395"/>
          <a:stretch/>
        </p:blipFill>
        <p:spPr>
          <a:xfrm>
            <a:off x="0" y="3429000"/>
            <a:ext cx="1415562" cy="3429000"/>
          </a:xfrm>
          <a:prstGeom prst="rect">
            <a:avLst/>
          </a:prstGeom>
        </p:spPr>
      </p:pic>
      <p:pic>
        <p:nvPicPr>
          <p:cNvPr id="5124" name="Picture 4" descr="N:\Outils\Comm\Bonhommes blanc power point\pouvoir-d-ach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236296" y="116599"/>
            <a:ext cx="1887734" cy="198730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971600" y="692696"/>
            <a:ext cx="6192688" cy="1815882"/>
          </a:xfrm>
          <a:prstGeom prst="rect">
            <a:avLst/>
          </a:prstGeom>
        </p:spPr>
        <p:txBody>
          <a:bodyPr wrap="square">
            <a:spAutoFit/>
          </a:bodyPr>
          <a:lstStyle/>
          <a:p>
            <a:pPr algn="just"/>
            <a:r>
              <a:rPr lang="fr-FR" sz="1600" b="1" dirty="0" smtClean="0">
                <a:solidFill>
                  <a:schemeClr val="tx2"/>
                </a:solidFill>
                <a:latin typeface="Arial" pitchFamily="34" charset="0"/>
                <a:cs typeface="Arial" pitchFamily="34" charset="0"/>
              </a:rPr>
              <a:t>Difficile d’imaginer l’importance de nos comportements lors des achats et de l’utilisation d’un bien ou d’un service. Pour comprendre à quel point nos choix comptent, il est nécessaire de saisir les différents impacts environnementaux de nos produits à chaque étape de son processus de production.</a:t>
            </a:r>
          </a:p>
          <a:p>
            <a:pPr algn="just"/>
            <a:endParaRPr lang="fr-FR" sz="1600" dirty="0" smtClean="0">
              <a:solidFill>
                <a:schemeClr val="tx1">
                  <a:lumMod val="75000"/>
                  <a:lumOff val="25000"/>
                </a:schemeClr>
              </a:solidFill>
              <a:latin typeface="Arial" pitchFamily="34" charset="0"/>
              <a:cs typeface="Arial" pitchFamily="34" charset="0"/>
            </a:endParaRPr>
          </a:p>
        </p:txBody>
      </p:sp>
      <p:sp>
        <p:nvSpPr>
          <p:cNvPr id="2" name="ZoneTexte 1"/>
          <p:cNvSpPr txBox="1"/>
          <p:nvPr/>
        </p:nvSpPr>
        <p:spPr>
          <a:xfrm>
            <a:off x="611560" y="2348880"/>
            <a:ext cx="3216147" cy="1384995"/>
          </a:xfrm>
          <a:prstGeom prst="rect">
            <a:avLst/>
          </a:prstGeom>
          <a:noFill/>
        </p:spPr>
        <p:txBody>
          <a:bodyPr wrap="square" rtlCol="0">
            <a:spAutoFit/>
          </a:bodyPr>
          <a:lstStyle/>
          <a:p>
            <a:pPr algn="ctr"/>
            <a:r>
              <a:rPr lang="fr-FR" sz="1200" b="1" u="sng" dirty="0" smtClean="0">
                <a:solidFill>
                  <a:srgbClr val="D60093"/>
                </a:solidFill>
              </a:rPr>
              <a:t>Matières premières</a:t>
            </a:r>
          </a:p>
          <a:p>
            <a:pPr algn="just"/>
            <a:r>
              <a:rPr lang="fr-FR" sz="1200" dirty="0" smtClean="0"/>
              <a:t>La production d’un bien nécessite l’utilisation de matières premières. Leur extraction, leur </a:t>
            </a:r>
            <a:r>
              <a:rPr lang="fr-FR" sz="1200" dirty="0" err="1" smtClean="0"/>
              <a:t>recyclabilité</a:t>
            </a:r>
            <a:r>
              <a:rPr lang="fr-FR" sz="1200" dirty="0" smtClean="0"/>
              <a:t>, leur rareté, sont à l’origine de profonde transformations des paysages et génèrent des pollutions de l’aire, des eaux et des sols, fragilisant la biodiversité.</a:t>
            </a:r>
            <a:endParaRPr lang="fr-FR" sz="1200" dirty="0"/>
          </a:p>
        </p:txBody>
      </p:sp>
      <p:sp>
        <p:nvSpPr>
          <p:cNvPr id="15" name="ZoneTexte 14"/>
          <p:cNvSpPr txBox="1"/>
          <p:nvPr/>
        </p:nvSpPr>
        <p:spPr>
          <a:xfrm>
            <a:off x="166584" y="4004770"/>
            <a:ext cx="3024336" cy="1200329"/>
          </a:xfrm>
          <a:prstGeom prst="rect">
            <a:avLst/>
          </a:prstGeom>
          <a:noFill/>
        </p:spPr>
        <p:txBody>
          <a:bodyPr wrap="square" rtlCol="0">
            <a:spAutoFit/>
          </a:bodyPr>
          <a:lstStyle/>
          <a:p>
            <a:pPr algn="ctr"/>
            <a:r>
              <a:rPr lang="fr-FR" sz="1200" b="1" u="sng" dirty="0" smtClean="0">
                <a:solidFill>
                  <a:srgbClr val="D60093"/>
                </a:solidFill>
              </a:rPr>
              <a:t>Fin de vie</a:t>
            </a:r>
          </a:p>
          <a:p>
            <a:pPr algn="just"/>
            <a:r>
              <a:rPr lang="fr-FR" sz="1200" dirty="0" smtClean="0"/>
              <a:t>La fin de vie d’un produit est l’étape ultime où, une fois hors d’usage, il devient un déchet. Le fait que le produit  soit recyclé et valorisé ou non modifie le bilan écologique de ce produit.</a:t>
            </a:r>
            <a:endParaRPr lang="fr-FR" sz="1200" dirty="0"/>
          </a:p>
        </p:txBody>
      </p:sp>
      <p:sp>
        <p:nvSpPr>
          <p:cNvPr id="16" name="ZoneTexte 15"/>
          <p:cNvSpPr txBox="1"/>
          <p:nvPr/>
        </p:nvSpPr>
        <p:spPr>
          <a:xfrm>
            <a:off x="827584" y="5797713"/>
            <a:ext cx="4872331" cy="1015663"/>
          </a:xfrm>
          <a:prstGeom prst="rect">
            <a:avLst/>
          </a:prstGeom>
          <a:noFill/>
        </p:spPr>
        <p:txBody>
          <a:bodyPr wrap="square" rtlCol="0">
            <a:spAutoFit/>
          </a:bodyPr>
          <a:lstStyle/>
          <a:p>
            <a:pPr algn="ctr"/>
            <a:r>
              <a:rPr lang="fr-FR" sz="1200" b="1" u="sng" dirty="0" smtClean="0">
                <a:solidFill>
                  <a:srgbClr val="D60093"/>
                </a:solidFill>
              </a:rPr>
              <a:t>Consommation</a:t>
            </a:r>
          </a:p>
          <a:p>
            <a:pPr algn="just"/>
            <a:r>
              <a:rPr lang="fr-FR" sz="1200" dirty="0" smtClean="0"/>
              <a:t>Les comportements que nous adoptons dans l’utilisation du bien ou du service ont également des impacts : recours aux énergies pour faire fonctionner nos appareils, production de déchets avant l’utilisation (emballage…) et après usage des consommables (papier, crayons…)</a:t>
            </a:r>
            <a:endParaRPr lang="fr-FR" sz="1200" dirty="0"/>
          </a:p>
        </p:txBody>
      </p:sp>
      <p:sp>
        <p:nvSpPr>
          <p:cNvPr id="17" name="ZoneTexte 16"/>
          <p:cNvSpPr txBox="1"/>
          <p:nvPr/>
        </p:nvSpPr>
        <p:spPr>
          <a:xfrm>
            <a:off x="6300192" y="4604935"/>
            <a:ext cx="2815872" cy="1200329"/>
          </a:xfrm>
          <a:prstGeom prst="rect">
            <a:avLst/>
          </a:prstGeom>
          <a:noFill/>
        </p:spPr>
        <p:txBody>
          <a:bodyPr wrap="square" rtlCol="0">
            <a:spAutoFit/>
          </a:bodyPr>
          <a:lstStyle/>
          <a:p>
            <a:pPr algn="ctr"/>
            <a:r>
              <a:rPr lang="fr-FR" sz="1200" b="1" u="sng" dirty="0" smtClean="0">
                <a:solidFill>
                  <a:srgbClr val="D60093"/>
                </a:solidFill>
              </a:rPr>
              <a:t>Logistique</a:t>
            </a:r>
          </a:p>
          <a:p>
            <a:pPr algn="just"/>
            <a:r>
              <a:rPr lang="fr-FR" sz="1200" dirty="0" smtClean="0"/>
              <a:t>Le transport de marchandises sur leur lieux de stockage, de vente et de consommation utilise beaucoup d’énergie. Contribue à augmenter les émissions de CO2 et rejette des polluants.</a:t>
            </a:r>
            <a:endParaRPr lang="fr-FR" sz="1200" dirty="0"/>
          </a:p>
        </p:txBody>
      </p:sp>
      <p:sp>
        <p:nvSpPr>
          <p:cNvPr id="18" name="ZoneTexte 17"/>
          <p:cNvSpPr txBox="1"/>
          <p:nvPr/>
        </p:nvSpPr>
        <p:spPr>
          <a:xfrm>
            <a:off x="6300192" y="2394754"/>
            <a:ext cx="2743864" cy="1754326"/>
          </a:xfrm>
          <a:prstGeom prst="rect">
            <a:avLst/>
          </a:prstGeom>
          <a:noFill/>
        </p:spPr>
        <p:txBody>
          <a:bodyPr wrap="square" rtlCol="0">
            <a:spAutoFit/>
          </a:bodyPr>
          <a:lstStyle/>
          <a:p>
            <a:pPr algn="ctr"/>
            <a:r>
              <a:rPr lang="fr-FR" sz="1200" b="1" u="sng" dirty="0" smtClean="0">
                <a:solidFill>
                  <a:srgbClr val="D60093"/>
                </a:solidFill>
              </a:rPr>
              <a:t>Transformation</a:t>
            </a:r>
          </a:p>
          <a:p>
            <a:pPr algn="just"/>
            <a:r>
              <a:rPr lang="fr-FR" sz="1200" dirty="0" smtClean="0"/>
              <a:t>Les matières sont transformées pour aboutir au produit final. La fabrication industrielle de produits est source d’émissions polluantes et de gaz à effet de serre ainsi que de production de déchets. On appelle énergie grise l’énergie nécessaire à la fabrication d’un produit.</a:t>
            </a:r>
            <a:endParaRPr lang="fr-FR" sz="1200" dirty="0"/>
          </a:p>
        </p:txBody>
      </p:sp>
      <p:sp>
        <p:nvSpPr>
          <p:cNvPr id="3" name="Rectangle 2"/>
          <p:cNvSpPr/>
          <p:nvPr/>
        </p:nvSpPr>
        <p:spPr>
          <a:xfrm>
            <a:off x="1533624" y="188640"/>
            <a:ext cx="5167120" cy="523220"/>
          </a:xfrm>
          <a:prstGeom prst="rect">
            <a:avLst/>
          </a:prstGeom>
        </p:spPr>
        <p:txBody>
          <a:bodyPr wrap="none">
            <a:spAutoFit/>
          </a:bodyPr>
          <a:lstStyle/>
          <a:p>
            <a:r>
              <a:rPr lang="fr-FR" sz="2000" b="1" dirty="0" smtClean="0">
                <a:solidFill>
                  <a:srgbClr val="8DC63F"/>
                </a:solidFill>
                <a:latin typeface="Arial" pitchFamily="34" charset="0"/>
                <a:cs typeface="Arial" pitchFamily="34" charset="0"/>
              </a:rPr>
              <a:t>1- DES ACHATS </a:t>
            </a:r>
            <a:r>
              <a:rPr lang="fr-FR" sz="2800" b="1" dirty="0" smtClean="0">
                <a:solidFill>
                  <a:srgbClr val="8DC63F"/>
                </a:solidFill>
                <a:latin typeface="Arial" pitchFamily="34" charset="0"/>
                <a:cs typeface="Arial" pitchFamily="34" charset="0"/>
              </a:rPr>
              <a:t>RESPONSABLES</a:t>
            </a:r>
            <a:endParaRPr lang="fr-FR" sz="2800" b="1" dirty="0">
              <a:solidFill>
                <a:srgbClr val="8DC63F"/>
              </a:solidFill>
              <a:latin typeface="Arial" pitchFamily="34" charset="0"/>
              <a:cs typeface="Arial" pitchFamily="34" charset="0"/>
            </a:endParaRPr>
          </a:p>
        </p:txBody>
      </p:sp>
      <p:pic>
        <p:nvPicPr>
          <p:cNvPr id="5126" name="Picture 6" descr="N:\Outils\Comm\Bonhommes blanc power point\Le cycle de vie dun produi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3031516"/>
            <a:ext cx="2736304" cy="2845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3376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l="24104"/>
          <a:stretch/>
        </p:blipFill>
        <p:spPr>
          <a:xfrm>
            <a:off x="0" y="5423"/>
            <a:ext cx="6010000" cy="3959360"/>
          </a:xfrm>
          <a:prstGeom prst="rect">
            <a:avLst/>
          </a:prstGeom>
        </p:spPr>
      </p:pic>
      <p:pic>
        <p:nvPicPr>
          <p:cNvPr id="13" name="Image 12"/>
          <p:cNvPicPr>
            <a:picLocks noChangeAspect="1"/>
          </p:cNvPicPr>
          <p:nvPr/>
        </p:nvPicPr>
        <p:blipFill rotWithShape="1">
          <a:blip r:embed="rId2" cstate="print">
            <a:extLst>
              <a:ext uri="{28A0092B-C50C-407E-A947-70E740481C1C}">
                <a14:useLocalDpi xmlns:a14="http://schemas.microsoft.com/office/drawing/2010/main" val="0"/>
              </a:ext>
            </a:extLst>
          </a:blip>
          <a:srcRect l="45019" r="37105" b="13395"/>
          <a:stretch/>
        </p:blipFill>
        <p:spPr>
          <a:xfrm>
            <a:off x="0" y="3429000"/>
            <a:ext cx="1415562" cy="3429000"/>
          </a:xfrm>
          <a:prstGeom prst="rect">
            <a:avLst/>
          </a:prstGeom>
        </p:spPr>
      </p:pic>
      <p:sp>
        <p:nvSpPr>
          <p:cNvPr id="2" name="Rectangle 1"/>
          <p:cNvSpPr/>
          <p:nvPr/>
        </p:nvSpPr>
        <p:spPr>
          <a:xfrm>
            <a:off x="1396477" y="260648"/>
            <a:ext cx="3874780" cy="461665"/>
          </a:xfrm>
          <a:prstGeom prst="rect">
            <a:avLst/>
          </a:prstGeom>
        </p:spPr>
        <p:txBody>
          <a:bodyPr wrap="none">
            <a:spAutoFit/>
          </a:bodyPr>
          <a:lstStyle/>
          <a:p>
            <a:pPr marL="285750" indent="-285750" algn="ctr"/>
            <a:r>
              <a:rPr lang="fr-FR" sz="2400" b="1" dirty="0" smtClean="0">
                <a:solidFill>
                  <a:srgbClr val="75A832"/>
                </a:solidFill>
                <a:latin typeface="MV Boli" pitchFamily="2" charset="0"/>
                <a:cs typeface="MV Boli" pitchFamily="2" charset="0"/>
              </a:rPr>
              <a:t>Que fait un éco-citoyen ?</a:t>
            </a:r>
            <a:endParaRPr lang="fr-FR" sz="2400" b="1" dirty="0">
              <a:solidFill>
                <a:srgbClr val="75A832"/>
              </a:solidFill>
              <a:latin typeface="MV Boli" pitchFamily="2" charset="0"/>
              <a:cs typeface="MV Boli" pitchFamily="2" charset="0"/>
            </a:endParaRPr>
          </a:p>
        </p:txBody>
      </p:sp>
      <p:sp>
        <p:nvSpPr>
          <p:cNvPr id="3" name="Rectangle 2"/>
          <p:cNvSpPr/>
          <p:nvPr/>
        </p:nvSpPr>
        <p:spPr>
          <a:xfrm>
            <a:off x="1115616" y="764704"/>
            <a:ext cx="7872471" cy="646331"/>
          </a:xfrm>
          <a:prstGeom prst="rect">
            <a:avLst/>
          </a:prstGeom>
        </p:spPr>
        <p:txBody>
          <a:bodyPr wrap="square">
            <a:spAutoFit/>
          </a:bodyPr>
          <a:lstStyle/>
          <a:p>
            <a:r>
              <a:rPr lang="fr-FR" dirty="0"/>
              <a:t>Je repère les </a:t>
            </a:r>
            <a:r>
              <a:rPr lang="fr-FR" dirty="0" smtClean="0"/>
              <a:t>écolabels et je privilégie les filières « courtes ». </a:t>
            </a:r>
          </a:p>
          <a:p>
            <a:r>
              <a:rPr lang="fr-FR" dirty="0" smtClean="0"/>
              <a:t>Il </a:t>
            </a:r>
            <a:r>
              <a:rPr lang="fr-FR" dirty="0"/>
              <a:t>faut choisir en priorité les produits portant un </a:t>
            </a:r>
            <a:r>
              <a:rPr lang="fr-FR" dirty="0" smtClean="0"/>
              <a:t>écolabel environnemental officiel</a:t>
            </a:r>
            <a:r>
              <a:rPr lang="fr-FR" dirty="0"/>
              <a:t> </a:t>
            </a:r>
            <a:r>
              <a:rPr lang="fr-FR" dirty="0" smtClean="0"/>
              <a:t>:</a:t>
            </a:r>
            <a:endParaRPr lang="fr-FR" dirty="0"/>
          </a:p>
        </p:txBody>
      </p:sp>
      <p:pic>
        <p:nvPicPr>
          <p:cNvPr id="8194" name="Picture 2" descr="NF Environnemen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8938" y="1484784"/>
            <a:ext cx="782695" cy="5680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476245238"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chemeClr val="tx1"/>
                </a:solidFill>
                <a:effectLst/>
                <a:latin typeface="Arial Unicode MS" pitchFamily="34" charset="-128"/>
                <a:cs typeface="Arial" pitchFamily="34" charset="0"/>
              </a:rPr>
              <a:t>Selon l'ADEME, La marque NF-Environnement certifie des produits qui présentent des impacts moindres sur l'environnement et une aptitude à l'usage au moins équivalente à celle d'autres produits similaires. Source : notre-planete.info, http://www.notre-planete.info/ecologie/eco-citoyen/labels_ecologiques.php</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4"/>
          <p:cNvSpPr>
            <a:spLocks noChangeArrowheads="1"/>
          </p:cNvSpPr>
          <p:nvPr/>
        </p:nvSpPr>
        <p:spPr bwMode="auto">
          <a:xfrm>
            <a:off x="-476092838"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chemeClr val="tx1"/>
                </a:solidFill>
                <a:effectLst/>
                <a:latin typeface="Arial Unicode MS" pitchFamily="34" charset="-128"/>
                <a:cs typeface="Arial" pitchFamily="34" charset="0"/>
              </a:rPr>
              <a:t>Selon l'ADEME, La marque NF-Environnement certifie des produits qui présentent des impacts moindres sur l'environnement et une aptitude à l'usage au moins équivalente à celle d'autres produits similaires. Source : notre-planete.info, http://www.notre-planete.info/ecologie/eco-citoyen/labels_ecologiques.php</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p:nvPr/>
        </p:nvSpPr>
        <p:spPr>
          <a:xfrm>
            <a:off x="1866584" y="1484784"/>
            <a:ext cx="7071728" cy="461665"/>
          </a:xfrm>
          <a:prstGeom prst="rect">
            <a:avLst/>
          </a:prstGeom>
        </p:spPr>
        <p:txBody>
          <a:bodyPr wrap="square">
            <a:spAutoFit/>
          </a:bodyPr>
          <a:lstStyle/>
          <a:p>
            <a:r>
              <a:rPr lang="fr-FR" sz="1200" dirty="0"/>
              <a:t>Selon l'ADEME, La marque NF-Environnement certifie des produits qui présentent des impacts moindres sur l'environnement et une aptitude à l'usage au moins équivalente à celle d'autres produits similaires.</a:t>
            </a:r>
          </a:p>
        </p:txBody>
      </p:sp>
      <p:pic>
        <p:nvPicPr>
          <p:cNvPr id="8198" name="Picture 6" descr="Ecolabel europé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1945" y="2132856"/>
            <a:ext cx="689063" cy="68906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835696" y="2132856"/>
            <a:ext cx="6913467" cy="646331"/>
          </a:xfrm>
          <a:prstGeom prst="rect">
            <a:avLst/>
          </a:prstGeom>
        </p:spPr>
        <p:txBody>
          <a:bodyPr wrap="square">
            <a:spAutoFit/>
          </a:bodyPr>
          <a:lstStyle/>
          <a:p>
            <a:r>
              <a:rPr lang="fr-FR" sz="1200" dirty="0"/>
              <a:t>Un produit doit impérativement remplir tous les critères pour pouvoir obtenir le label écologique de l'UE. Ces critères écologiques tiendront compte de tous les aspects de la vie d'un produit, depuis sa production et son utilisation jusqu'à son élimination ultérieure.</a:t>
            </a:r>
          </a:p>
        </p:txBody>
      </p:sp>
      <p:pic>
        <p:nvPicPr>
          <p:cNvPr id="8202" name="Picture 10" descr="Préserve la couche d'ozo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1435" y="2924944"/>
            <a:ext cx="665076" cy="73843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1"/>
          <p:cNvSpPr>
            <a:spLocks noChangeArrowheads="1"/>
          </p:cNvSpPr>
          <p:nvPr/>
        </p:nvSpPr>
        <p:spPr bwMode="auto">
          <a:xfrm>
            <a:off x="1866584" y="2996952"/>
            <a:ext cx="6449832"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Ce logo, présent essentiellement sur les aérosols, indique que le produit ne contient pas de CFC (gaz qui contribuent à la destruction de la couche d'ozone).</a:t>
            </a:r>
            <a:r>
              <a:rPr kumimoji="0" lang="fr-FR" altLang="fr-FR" sz="1200" b="0" i="0" u="none" strike="noStrike" cap="none" normalizeH="0" baseline="0" dirty="0" smtClean="0">
                <a:ln>
                  <a:noFill/>
                </a:ln>
                <a:solidFill>
                  <a:schemeClr val="tx1"/>
                </a:solidFill>
                <a:effectLst/>
                <a:latin typeface="Arial" pitchFamily="34" charset="0"/>
                <a:cs typeface="Arial" pitchFamily="34" charset="0"/>
              </a:rPr>
              <a:t> </a:t>
            </a:r>
          </a:p>
        </p:txBody>
      </p:sp>
      <p:pic>
        <p:nvPicPr>
          <p:cNvPr id="8205" name="Picture 13" descr="Union Européenne et Agriculture Biologiqu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6785" y="3717032"/>
            <a:ext cx="714375" cy="4762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4"/>
          <p:cNvSpPr>
            <a:spLocks noChangeArrowheads="1"/>
          </p:cNvSpPr>
          <p:nvPr/>
        </p:nvSpPr>
        <p:spPr bwMode="auto">
          <a:xfrm>
            <a:off x="1872208" y="3774232"/>
            <a:ext cx="7164288"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Label certifiant qu'un produit est issu de l'agriculture biologique telle que pratiquée sur le territoire européen.</a:t>
            </a:r>
            <a:r>
              <a:rPr kumimoji="0" lang="fr-FR" altLang="fr-FR" sz="1200" b="0" i="0" u="none" strike="noStrike" cap="none" normalizeH="0" baseline="0" dirty="0" smtClean="0">
                <a:ln>
                  <a:noFill/>
                </a:ln>
                <a:solidFill>
                  <a:schemeClr val="tx1"/>
                </a:solidFill>
                <a:effectLst/>
                <a:latin typeface="Arial" pitchFamily="34" charset="0"/>
                <a:cs typeface="Arial" pitchFamily="34" charset="0"/>
              </a:rPr>
              <a:t> </a:t>
            </a:r>
          </a:p>
        </p:txBody>
      </p:sp>
      <p:pic>
        <p:nvPicPr>
          <p:cNvPr id="8208" name="Picture 16" descr="Agriculture Biologiqu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5616" y="4293096"/>
            <a:ext cx="601174" cy="7166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7"/>
          <p:cNvSpPr>
            <a:spLocks noChangeArrowheads="1"/>
          </p:cNvSpPr>
          <p:nvPr/>
        </p:nvSpPr>
        <p:spPr bwMode="auto">
          <a:xfrm>
            <a:off x="1872208" y="4437112"/>
            <a:ext cx="673224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Le Label AB certifie que le produit est issu de l'agriculture biologique pratiquée en France.</a:t>
            </a:r>
            <a:r>
              <a:rPr kumimoji="0" lang="fr-FR" altLang="fr-FR" sz="600" b="0" i="0" u="none" strike="noStrike" cap="none" normalizeH="0" baseline="0" dirty="0" smtClean="0">
                <a:ln>
                  <a:noFill/>
                </a:ln>
                <a:solidFill>
                  <a:schemeClr val="tx1"/>
                </a:solidFill>
                <a:effectLst/>
                <a:latin typeface="Arial" pitchFamily="34" charset="0"/>
                <a:cs typeface="Arial" pitchFamily="34" charset="0"/>
              </a:rPr>
              <a:t> </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211" name="Picture 19" descr="Label PEF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8939" y="5085184"/>
            <a:ext cx="722221" cy="72222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20"/>
          <p:cNvSpPr>
            <a:spLocks noChangeArrowheads="1"/>
          </p:cNvSpPr>
          <p:nvPr/>
        </p:nvSpPr>
        <p:spPr bwMode="auto">
          <a:xfrm>
            <a:off x="1946064" y="5085184"/>
            <a:ext cx="6912768"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Basé sur des normes strictes de protection de l'environnement, ce label interdit, entre autres, d'ajouter aux panneaux de bois des produits de préservation du bois, des COV et des retardateurs de flamme de synthèse ou organiques.</a:t>
            </a:r>
            <a:r>
              <a:rPr kumimoji="0" lang="fr-FR" altLang="fr-FR" sz="600" b="0" i="0" u="none" strike="noStrike" cap="none" normalizeH="0" baseline="0" dirty="0" smtClean="0">
                <a:ln>
                  <a:noFill/>
                </a:ln>
                <a:solidFill>
                  <a:schemeClr val="tx1"/>
                </a:solidFill>
                <a:effectLst/>
                <a:latin typeface="Arial" pitchFamily="34" charset="0"/>
                <a:cs typeface="Arial" pitchFamily="34" charset="0"/>
              </a:rPr>
              <a:t> </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214" name="Picture 22" descr="Natru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1293" y="5877272"/>
            <a:ext cx="792260" cy="79226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23"/>
          <p:cNvSpPr>
            <a:spLocks noChangeArrowheads="1"/>
          </p:cNvSpPr>
          <p:nvPr/>
        </p:nvSpPr>
        <p:spPr bwMode="auto">
          <a:xfrm>
            <a:off x="1946064" y="5805264"/>
            <a:ext cx="7090432"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Le label NATRUE garantit des ingrédients naturels et biologiques, des pratiques respectueuses de l'environnement, pas de parfums ni colorants synthétiques, pas de produits pétrochimiques (paraffines, PEG, -</a:t>
            </a:r>
            <a:r>
              <a:rPr kumimoji="0" lang="fr-FR" altLang="fr-FR" sz="1200" b="0"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propyl</a:t>
            </a:r>
            <a:r>
              <a:rPr kumimoji="0" lang="fr-FR" altLang="fr-FR"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-alkyl-, etc.), pas d'huiles de silicone ni dérivés siliconés, pas d'ingrédients issus de plantes ou organismes génétiquement modifiés (conformément à la norme européenne sur le bio), pas d'irradiation du produit fini ni de ses ingrédients végétaux et des produits finis non testés sur animaux.</a:t>
            </a:r>
            <a:r>
              <a:rPr kumimoji="0" lang="fr-FR" altLang="fr-FR" sz="600" b="0" i="0" u="none" strike="noStrike" cap="none" normalizeH="0" baseline="0" dirty="0" smtClean="0">
                <a:ln>
                  <a:noFill/>
                </a:ln>
                <a:solidFill>
                  <a:schemeClr val="tx1"/>
                </a:solidFill>
                <a:effectLst/>
                <a:latin typeface="Arial" pitchFamily="34" charset="0"/>
                <a:cs typeface="Arial" pitchFamily="34" charset="0"/>
              </a:rPr>
              <a:t> </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37024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l="24104"/>
          <a:stretch/>
        </p:blipFill>
        <p:spPr>
          <a:xfrm>
            <a:off x="0" y="0"/>
            <a:ext cx="6010000" cy="3959360"/>
          </a:xfrm>
          <a:prstGeom prst="rect">
            <a:avLst/>
          </a:prstGeom>
        </p:spPr>
      </p:pic>
      <p:pic>
        <p:nvPicPr>
          <p:cNvPr id="13" name="Image 12"/>
          <p:cNvPicPr>
            <a:picLocks noChangeAspect="1"/>
          </p:cNvPicPr>
          <p:nvPr/>
        </p:nvPicPr>
        <p:blipFill rotWithShape="1">
          <a:blip r:embed="rId2" cstate="print">
            <a:extLst>
              <a:ext uri="{28A0092B-C50C-407E-A947-70E740481C1C}">
                <a14:useLocalDpi xmlns:a14="http://schemas.microsoft.com/office/drawing/2010/main" val="0"/>
              </a:ext>
            </a:extLst>
          </a:blip>
          <a:srcRect l="45019" r="37105" b="13395"/>
          <a:stretch/>
        </p:blipFill>
        <p:spPr>
          <a:xfrm>
            <a:off x="-36512" y="3429001"/>
            <a:ext cx="1415562" cy="3429000"/>
          </a:xfrm>
          <a:prstGeom prst="rect">
            <a:avLst/>
          </a:prstGeom>
        </p:spPr>
      </p:pic>
      <p:sp>
        <p:nvSpPr>
          <p:cNvPr id="14" name="Rectangle 13"/>
          <p:cNvSpPr/>
          <p:nvPr/>
        </p:nvSpPr>
        <p:spPr>
          <a:xfrm>
            <a:off x="-36512" y="6237312"/>
            <a:ext cx="9180512" cy="620688"/>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OLDHAM MARS 2017</a:t>
            </a:r>
          </a:p>
        </p:txBody>
      </p:sp>
      <p:sp>
        <p:nvSpPr>
          <p:cNvPr id="8" name="ZoneTexte 7"/>
          <p:cNvSpPr txBox="1"/>
          <p:nvPr/>
        </p:nvSpPr>
        <p:spPr>
          <a:xfrm>
            <a:off x="401142" y="991370"/>
            <a:ext cx="8640960" cy="1077218"/>
          </a:xfrm>
          <a:prstGeom prst="rect">
            <a:avLst/>
          </a:prstGeom>
          <a:noFill/>
        </p:spPr>
        <p:txBody>
          <a:bodyPr wrap="square" rtlCol="0">
            <a:spAutoFit/>
          </a:bodyPr>
          <a:lstStyle/>
          <a:p>
            <a:endParaRPr lang="fr-FR" sz="3200" b="1" dirty="0" smtClean="0">
              <a:solidFill>
                <a:srgbClr val="005581"/>
              </a:solidFill>
              <a:latin typeface="Arial" pitchFamily="34" charset="0"/>
              <a:cs typeface="Arial" pitchFamily="34" charset="0"/>
            </a:endParaRPr>
          </a:p>
          <a:p>
            <a:pPr algn="ctr"/>
            <a:endParaRPr lang="fr-FR" sz="3200" b="1" dirty="0" smtClean="0">
              <a:solidFill>
                <a:srgbClr val="005581"/>
              </a:solidFill>
              <a:latin typeface="Arial" pitchFamily="34" charset="0"/>
              <a:cs typeface="Arial" pitchFamily="34" charset="0"/>
            </a:endParaRPr>
          </a:p>
        </p:txBody>
      </p:sp>
      <p:sp>
        <p:nvSpPr>
          <p:cNvPr id="9" name="ZoneTexte 8"/>
          <p:cNvSpPr txBox="1"/>
          <p:nvPr/>
        </p:nvSpPr>
        <p:spPr>
          <a:xfrm>
            <a:off x="1259632" y="291614"/>
            <a:ext cx="4032448" cy="523220"/>
          </a:xfrm>
          <a:prstGeom prst="rect">
            <a:avLst/>
          </a:prstGeom>
          <a:noFill/>
        </p:spPr>
        <p:txBody>
          <a:bodyPr wrap="square" rtlCol="0">
            <a:spAutoFit/>
          </a:bodyPr>
          <a:lstStyle/>
          <a:p>
            <a:r>
              <a:rPr lang="fr-FR" sz="2800" b="1" dirty="0" smtClean="0">
                <a:solidFill>
                  <a:srgbClr val="005581"/>
                </a:solidFill>
                <a:latin typeface="Arial" pitchFamily="34" charset="0"/>
                <a:cs typeface="Arial" pitchFamily="34" charset="0"/>
              </a:rPr>
              <a:t>  </a:t>
            </a:r>
            <a:r>
              <a:rPr lang="fr-FR" sz="2800" b="1" dirty="0" smtClean="0">
                <a:solidFill>
                  <a:srgbClr val="8DC63F"/>
                </a:solidFill>
                <a:latin typeface="Arial" pitchFamily="34" charset="0"/>
                <a:cs typeface="Arial" pitchFamily="34" charset="0"/>
              </a:rPr>
              <a:t>2 – LA PAPIER</a:t>
            </a:r>
          </a:p>
        </p:txBody>
      </p:sp>
      <p:sp>
        <p:nvSpPr>
          <p:cNvPr id="10" name="Rectangle 9"/>
          <p:cNvSpPr/>
          <p:nvPr/>
        </p:nvSpPr>
        <p:spPr>
          <a:xfrm>
            <a:off x="719064" y="1803814"/>
            <a:ext cx="7632848" cy="369332"/>
          </a:xfrm>
          <a:prstGeom prst="rect">
            <a:avLst/>
          </a:prstGeom>
        </p:spPr>
        <p:txBody>
          <a:bodyPr wrap="square">
            <a:spAutoFit/>
          </a:bodyPr>
          <a:lstStyle/>
          <a:p>
            <a:r>
              <a:rPr lang="fr-FR" dirty="0" smtClean="0"/>
              <a:t> </a:t>
            </a:r>
            <a:endParaRPr lang="fr-FR" dirty="0"/>
          </a:p>
        </p:txBody>
      </p:sp>
      <p:sp>
        <p:nvSpPr>
          <p:cNvPr id="11" name="Rectangle 10"/>
          <p:cNvSpPr/>
          <p:nvPr/>
        </p:nvSpPr>
        <p:spPr>
          <a:xfrm>
            <a:off x="841418" y="1249816"/>
            <a:ext cx="7924793" cy="1846659"/>
          </a:xfrm>
          <a:prstGeom prst="rect">
            <a:avLst/>
          </a:prstGeom>
        </p:spPr>
        <p:txBody>
          <a:bodyPr wrap="square">
            <a:spAutoFit/>
          </a:bodyPr>
          <a:lstStyle/>
          <a:p>
            <a:pPr algn="just"/>
            <a:r>
              <a:rPr lang="fr-FR" b="1" dirty="0" smtClean="0">
                <a:solidFill>
                  <a:schemeClr val="tx1">
                    <a:lumMod val="75000"/>
                    <a:lumOff val="25000"/>
                  </a:schemeClr>
                </a:solidFill>
                <a:cs typeface="Arial" pitchFamily="34" charset="0"/>
              </a:rPr>
              <a:t>Le papier représente les ¾ du tonnage de déchets produits dans les activités de bureaux.</a:t>
            </a:r>
          </a:p>
          <a:p>
            <a:pPr algn="just"/>
            <a:endParaRPr lang="fr-FR" sz="1200" b="1" dirty="0" smtClean="0">
              <a:solidFill>
                <a:schemeClr val="tx1">
                  <a:lumMod val="75000"/>
                  <a:lumOff val="25000"/>
                </a:schemeClr>
              </a:solidFill>
              <a:cs typeface="Arial" pitchFamily="34" charset="0"/>
            </a:endParaRPr>
          </a:p>
          <a:p>
            <a:pPr algn="just"/>
            <a:r>
              <a:rPr lang="fr-FR" b="1" dirty="0" smtClean="0">
                <a:solidFill>
                  <a:schemeClr val="tx1">
                    <a:lumMod val="75000"/>
                    <a:lumOff val="25000"/>
                  </a:schemeClr>
                </a:solidFill>
                <a:cs typeface="Arial" pitchFamily="34" charset="0"/>
              </a:rPr>
              <a:t>Pour produire 1 tonne de papier, il faut en moyenne 2 tonnes de bois ou de copeaux. Les papiers recyclés sont, quant à eux, produits à partir de </a:t>
            </a:r>
            <a:r>
              <a:rPr lang="fr-FR" b="1" dirty="0" err="1" smtClean="0">
                <a:solidFill>
                  <a:schemeClr val="tx1">
                    <a:lumMod val="75000"/>
                    <a:lumOff val="25000"/>
                  </a:schemeClr>
                </a:solidFill>
                <a:cs typeface="Arial" pitchFamily="34" charset="0"/>
              </a:rPr>
              <a:t>ﬁbres</a:t>
            </a:r>
            <a:r>
              <a:rPr lang="fr-FR" b="1" dirty="0" smtClean="0">
                <a:solidFill>
                  <a:schemeClr val="tx1">
                    <a:lumMod val="75000"/>
                    <a:lumOff val="25000"/>
                  </a:schemeClr>
                </a:solidFill>
                <a:cs typeface="Arial" pitchFamily="34" charset="0"/>
              </a:rPr>
              <a:t> de papier récupérées. </a:t>
            </a:r>
          </a:p>
          <a:p>
            <a:pPr algn="just"/>
            <a:endParaRPr lang="fr-FR" sz="1200" dirty="0" smtClean="0">
              <a:solidFill>
                <a:schemeClr val="tx1">
                  <a:lumMod val="75000"/>
                  <a:lumOff val="25000"/>
                </a:schemeClr>
              </a:solidFill>
              <a:cs typeface="Arial" pitchFamily="34" charset="0"/>
            </a:endParaRPr>
          </a:p>
        </p:txBody>
      </p:sp>
      <p:pic>
        <p:nvPicPr>
          <p:cNvPr id="15" name="Picture 2" descr="http://tse1.mm.bing.net/th?id=OIP.Mf3bcb24d82fb0525f1e88eb19a0757b7H0&amp;w=97&amp;h=105&amp;c=7&amp;rs=1&amp;qlt=90&amp;pid=3.1&amp;rm=2">
            <a:hlinkClick r:id="rId3"/>
          </p:cNvPr>
          <p:cNvPicPr>
            <a:picLocks noChangeAspect="1" noChangeArrowheads="1"/>
          </p:cNvPicPr>
          <p:nvPr/>
        </p:nvPicPr>
        <p:blipFill>
          <a:blip r:embed="rId4" cstate="print"/>
          <a:srcRect/>
          <a:stretch>
            <a:fillRect/>
          </a:stretch>
        </p:blipFill>
        <p:spPr bwMode="auto">
          <a:xfrm>
            <a:off x="7901633" y="3333714"/>
            <a:ext cx="864579" cy="935884"/>
          </a:xfrm>
          <a:prstGeom prst="rect">
            <a:avLst/>
          </a:prstGeom>
          <a:noFill/>
        </p:spPr>
      </p:pic>
      <p:sp>
        <p:nvSpPr>
          <p:cNvPr id="16" name="Rectangle 15"/>
          <p:cNvSpPr/>
          <p:nvPr/>
        </p:nvSpPr>
        <p:spPr>
          <a:xfrm>
            <a:off x="107504" y="3623267"/>
            <a:ext cx="7488831" cy="646331"/>
          </a:xfrm>
          <a:prstGeom prst="rect">
            <a:avLst/>
          </a:prstGeom>
        </p:spPr>
        <p:txBody>
          <a:bodyPr wrap="square">
            <a:spAutoFit/>
          </a:bodyPr>
          <a:lstStyle/>
          <a:p>
            <a:pPr algn="just"/>
            <a:r>
              <a:rPr lang="fr-FR" dirty="0" smtClean="0">
                <a:solidFill>
                  <a:schemeClr val="tx1">
                    <a:lumMod val="85000"/>
                    <a:lumOff val="15000"/>
                  </a:schemeClr>
                </a:solidFill>
                <a:cs typeface="Arial" pitchFamily="34" charset="0"/>
              </a:rPr>
              <a:t>Aujourd’hui, l’écolabel européen vous garantit que le papier est issu du recyclage et respectueux de l’environnement.</a:t>
            </a:r>
          </a:p>
        </p:txBody>
      </p:sp>
      <p:sp>
        <p:nvSpPr>
          <p:cNvPr id="17" name="Rectangle 16"/>
          <p:cNvSpPr/>
          <p:nvPr/>
        </p:nvSpPr>
        <p:spPr>
          <a:xfrm>
            <a:off x="917836" y="3055466"/>
            <a:ext cx="2900153" cy="523220"/>
          </a:xfrm>
          <a:prstGeom prst="rect">
            <a:avLst/>
          </a:prstGeom>
        </p:spPr>
        <p:txBody>
          <a:bodyPr wrap="none">
            <a:spAutoFit/>
          </a:bodyPr>
          <a:lstStyle/>
          <a:p>
            <a:r>
              <a:rPr lang="fr-FR" sz="2800" b="1" dirty="0" smtClean="0">
                <a:solidFill>
                  <a:schemeClr val="tx2"/>
                </a:solidFill>
                <a:latin typeface="MV Boli" pitchFamily="2" charset="0"/>
                <a:cs typeface="MV Boli" pitchFamily="2" charset="0"/>
              </a:rPr>
              <a:t>Le saviez-vous ?</a:t>
            </a:r>
            <a:endParaRPr lang="fr-FR" sz="2800" dirty="0">
              <a:solidFill>
                <a:schemeClr val="tx2"/>
              </a:solidFill>
            </a:endParaRPr>
          </a:p>
        </p:txBody>
      </p:sp>
      <p:pic>
        <p:nvPicPr>
          <p:cNvPr id="10242" name="Picture 2" descr="Label FS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7612" y="4354919"/>
            <a:ext cx="704467" cy="7885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107504" y="4657105"/>
            <a:ext cx="7615156"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b="0" i="0" u="none" strike="noStrike" cap="none" normalizeH="0" baseline="0" dirty="0" smtClean="0">
                <a:ln>
                  <a:noFill/>
                </a:ln>
                <a:solidFill>
                  <a:schemeClr val="tx1">
                    <a:lumMod val="85000"/>
                    <a:lumOff val="15000"/>
                  </a:schemeClr>
                </a:solidFill>
                <a:effectLst/>
                <a:ea typeface="Times New Roman" pitchFamily="18" charset="0"/>
                <a:cs typeface="Calibri" pitchFamily="34" charset="0"/>
              </a:rPr>
              <a:t>Le label FSC garantit que le bois utilisé est issu de forêts "gérées</a:t>
            </a:r>
            <a:r>
              <a:rPr kumimoji="0" lang="fr-FR" altLang="fr-FR" b="0" i="0" u="none" strike="noStrike" cap="none" normalizeH="0" dirty="0" smtClean="0">
                <a:ln>
                  <a:noFill/>
                </a:ln>
                <a:solidFill>
                  <a:schemeClr val="tx1">
                    <a:lumMod val="85000"/>
                    <a:lumOff val="15000"/>
                  </a:schemeClr>
                </a:solidFill>
                <a:effectLst/>
                <a:ea typeface="Times New Roman" pitchFamily="18" charset="0"/>
                <a:cs typeface="Calibri" pitchFamily="34" charset="0"/>
              </a:rPr>
              <a:t> </a:t>
            </a:r>
            <a:r>
              <a:rPr kumimoji="0" lang="fr-FR" altLang="fr-FR" b="0" i="0" u="none" strike="noStrike" cap="none" normalizeH="0" baseline="0" dirty="0" smtClean="0">
                <a:ln>
                  <a:noFill/>
                </a:ln>
                <a:solidFill>
                  <a:schemeClr val="tx1">
                    <a:lumMod val="85000"/>
                    <a:lumOff val="15000"/>
                  </a:schemeClr>
                </a:solidFill>
                <a:effectLst/>
                <a:ea typeface="Times New Roman" pitchFamily="18" charset="0"/>
                <a:cs typeface="Calibri" pitchFamily="34" charset="0"/>
              </a:rPr>
              <a:t>durablement".</a:t>
            </a:r>
            <a:r>
              <a:rPr kumimoji="0" lang="fr-FR" altLang="fr-FR" b="0" i="0" u="none" strike="noStrike" cap="none" normalizeH="0" baseline="0" dirty="0" smtClean="0">
                <a:ln>
                  <a:noFill/>
                </a:ln>
                <a:solidFill>
                  <a:schemeClr val="tx1">
                    <a:lumMod val="85000"/>
                    <a:lumOff val="15000"/>
                  </a:schemeClr>
                </a:solidFill>
                <a:effectLst/>
                <a:cs typeface="Arial" pitchFamily="34" charset="0"/>
              </a:rPr>
              <a:t> </a:t>
            </a:r>
          </a:p>
        </p:txBody>
      </p:sp>
      <p:pic>
        <p:nvPicPr>
          <p:cNvPr id="10245" name="Picture 5" descr="Label PE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15449" y="5327782"/>
            <a:ext cx="714051" cy="83677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6"/>
          <p:cNvSpPr>
            <a:spLocks noChangeArrowheads="1"/>
          </p:cNvSpPr>
          <p:nvPr/>
        </p:nvSpPr>
        <p:spPr bwMode="auto">
          <a:xfrm>
            <a:off x="-476245238"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chemeClr val="tx1"/>
                </a:solidFill>
                <a:effectLst/>
                <a:latin typeface="Arial Unicode MS" pitchFamily="34" charset="-128"/>
                <a:cs typeface="Arial" pitchFamily="34" charset="0"/>
              </a:rPr>
              <a:t>Le label PEFC oeuvre pour garantir une gestion durable de la forêt dans le cadre d'une consommation responsable du bois et de ses produits dérivés. Source : notre-planete.info, http://www.notre-planete.info/ecologie/eco-citoyen/labels_ecologiques.php</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7"/>
          <p:cNvSpPr>
            <a:spLocks noChangeArrowheads="1"/>
          </p:cNvSpPr>
          <p:nvPr/>
        </p:nvSpPr>
        <p:spPr bwMode="auto">
          <a:xfrm>
            <a:off x="107504" y="5489935"/>
            <a:ext cx="7615156"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b="0" i="0" u="none" strike="noStrike" cap="none" normalizeH="0" baseline="0" dirty="0" smtClean="0">
                <a:ln>
                  <a:noFill/>
                </a:ln>
                <a:solidFill>
                  <a:schemeClr val="tx1">
                    <a:lumMod val="85000"/>
                    <a:lumOff val="15000"/>
                  </a:schemeClr>
                </a:solidFill>
                <a:effectLst/>
                <a:ea typeface="Times New Roman" pitchFamily="18" charset="0"/>
                <a:cs typeface="Calibri" pitchFamily="34" charset="0"/>
              </a:rPr>
              <a:t>Le label PEFC œuvre pour garantir une gestion durable de la forêt dans le cadre d'une consommation responsable du bois et de ses produits dérivés.</a:t>
            </a:r>
            <a:r>
              <a:rPr kumimoji="0" lang="fr-FR" altLang="fr-FR" b="0" i="0" u="none" strike="noStrike" cap="none" normalizeH="0" baseline="0" dirty="0" smtClean="0">
                <a:ln>
                  <a:noFill/>
                </a:ln>
                <a:solidFill>
                  <a:schemeClr val="tx1">
                    <a:lumMod val="85000"/>
                    <a:lumOff val="15000"/>
                  </a:schemeClr>
                </a:solidFill>
                <a:effectLst/>
                <a:cs typeface="Arial" pitchFamily="34" charset="0"/>
              </a:rPr>
              <a:t> </a:t>
            </a:r>
          </a:p>
        </p:txBody>
      </p:sp>
      <p:sp>
        <p:nvSpPr>
          <p:cNvPr id="6" name="ZoneTexte 5"/>
          <p:cNvSpPr txBox="1"/>
          <p:nvPr/>
        </p:nvSpPr>
        <p:spPr>
          <a:xfrm>
            <a:off x="-234009591" y="2973629"/>
            <a:ext cx="184731" cy="369332"/>
          </a:xfrm>
          <a:prstGeom prst="rect">
            <a:avLst/>
          </a:prstGeom>
          <a:noFill/>
        </p:spPr>
        <p:txBody>
          <a:bodyPr wrap="none" rtlCol="0">
            <a:spAutoFit/>
          </a:bodyPr>
          <a:lstStyle/>
          <a:p>
            <a:endParaRPr lang="fr-FR" dirty="0"/>
          </a:p>
        </p:txBody>
      </p:sp>
      <p:sp>
        <p:nvSpPr>
          <p:cNvPr id="18" name="ZoneTexte 17"/>
          <p:cNvSpPr txBox="1"/>
          <p:nvPr/>
        </p:nvSpPr>
        <p:spPr>
          <a:xfrm>
            <a:off x="1619672" y="860081"/>
            <a:ext cx="1296144" cy="369332"/>
          </a:xfrm>
          <a:prstGeom prst="rect">
            <a:avLst/>
          </a:prstGeom>
          <a:noFill/>
        </p:spPr>
        <p:txBody>
          <a:bodyPr wrap="square" rtlCol="0">
            <a:spAutoFit/>
          </a:bodyPr>
          <a:lstStyle/>
          <a:p>
            <a:r>
              <a:rPr lang="fr-FR" dirty="0" smtClean="0">
                <a:sym typeface="Wingdings 2"/>
                <a:hlinkClick r:id="rId7" action="ppaction://hlinkfile"/>
              </a:rPr>
              <a:t></a:t>
            </a:r>
            <a:endParaRPr lang="fr-FR" dirty="0"/>
          </a:p>
        </p:txBody>
      </p:sp>
      <p:pic>
        <p:nvPicPr>
          <p:cNvPr id="5" name="Picture 2" descr="C:\Users\utilisateur\Pictures\gachi_papier.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11201" y="25402"/>
            <a:ext cx="1157288" cy="128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826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l="24104"/>
          <a:stretch/>
        </p:blipFill>
        <p:spPr>
          <a:xfrm>
            <a:off x="0" y="0"/>
            <a:ext cx="6010000" cy="3959360"/>
          </a:xfrm>
          <a:prstGeom prst="rect">
            <a:avLst/>
          </a:prstGeom>
        </p:spPr>
      </p:pic>
      <p:pic>
        <p:nvPicPr>
          <p:cNvPr id="13" name="Image 12"/>
          <p:cNvPicPr>
            <a:picLocks noChangeAspect="1"/>
          </p:cNvPicPr>
          <p:nvPr/>
        </p:nvPicPr>
        <p:blipFill rotWithShape="1">
          <a:blip r:embed="rId2" cstate="print">
            <a:extLst>
              <a:ext uri="{28A0092B-C50C-407E-A947-70E740481C1C}">
                <a14:useLocalDpi xmlns:a14="http://schemas.microsoft.com/office/drawing/2010/main" val="0"/>
              </a:ext>
            </a:extLst>
          </a:blip>
          <a:srcRect l="45019" r="37105" b="13395"/>
          <a:stretch/>
        </p:blipFill>
        <p:spPr>
          <a:xfrm>
            <a:off x="0" y="3429000"/>
            <a:ext cx="1415562" cy="3429000"/>
          </a:xfrm>
          <a:prstGeom prst="rect">
            <a:avLst/>
          </a:prstGeom>
        </p:spPr>
      </p:pic>
      <p:sp>
        <p:nvSpPr>
          <p:cNvPr id="14" name="Rectangle 13"/>
          <p:cNvSpPr/>
          <p:nvPr/>
        </p:nvSpPr>
        <p:spPr>
          <a:xfrm>
            <a:off x="0" y="6237312"/>
            <a:ext cx="9144000" cy="620688"/>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OLDHAM MARS 2017</a:t>
            </a:r>
          </a:p>
        </p:txBody>
      </p:sp>
      <p:sp>
        <p:nvSpPr>
          <p:cNvPr id="5" name="Rectangle 4"/>
          <p:cNvSpPr/>
          <p:nvPr/>
        </p:nvSpPr>
        <p:spPr>
          <a:xfrm>
            <a:off x="1057973" y="451262"/>
            <a:ext cx="7844649" cy="5539978"/>
          </a:xfrm>
          <a:prstGeom prst="rect">
            <a:avLst/>
          </a:prstGeom>
        </p:spPr>
        <p:txBody>
          <a:bodyPr wrap="square">
            <a:spAutoFit/>
          </a:bodyPr>
          <a:lstStyle/>
          <a:p>
            <a:pPr algn="just">
              <a:buFont typeface="Wingdings" pitchFamily="2" charset="2"/>
              <a:buChar char="Ø"/>
            </a:pPr>
            <a:r>
              <a:rPr lang="fr-FR" b="1" dirty="0" smtClean="0">
                <a:solidFill>
                  <a:srgbClr val="005581"/>
                </a:solidFill>
                <a:latin typeface="Arial" pitchFamily="34" charset="0"/>
                <a:cs typeface="Arial" pitchFamily="34" charset="0"/>
              </a:rPr>
              <a:t> SELON VOUS :</a:t>
            </a:r>
          </a:p>
          <a:p>
            <a:pPr algn="just"/>
            <a:endParaRPr lang="fr-FR" sz="1200" b="1" dirty="0" smtClean="0">
              <a:solidFill>
                <a:srgbClr val="005581"/>
              </a:solidFill>
              <a:latin typeface="Arial" pitchFamily="34" charset="0"/>
              <a:cs typeface="Arial" pitchFamily="34" charset="0"/>
            </a:endParaRPr>
          </a:p>
          <a:p>
            <a:pPr algn="just"/>
            <a:r>
              <a:rPr lang="fr-FR" dirty="0" smtClean="0">
                <a:solidFill>
                  <a:schemeClr val="tx1">
                    <a:lumMod val="65000"/>
                    <a:lumOff val="35000"/>
                  </a:schemeClr>
                </a:solidFill>
                <a:latin typeface="Arial" pitchFamily="34" charset="0"/>
                <a:cs typeface="Arial" pitchFamily="34" charset="0"/>
              </a:rPr>
              <a:t>Quelle est la consommation annuelle moyenne de papier par agent au bureau ?</a:t>
            </a:r>
          </a:p>
          <a:p>
            <a:pPr marL="3862388">
              <a:lnSpc>
                <a:spcPct val="150000"/>
              </a:lnSpc>
            </a:pPr>
            <a:r>
              <a:rPr lang="fr-FR" dirty="0" smtClean="0">
                <a:solidFill>
                  <a:schemeClr val="tx1">
                    <a:lumMod val="65000"/>
                    <a:lumOff val="35000"/>
                  </a:schemeClr>
                </a:solidFill>
                <a:latin typeface="Arial" pitchFamily="34" charset="0"/>
                <a:cs typeface="Arial" pitchFamily="34" charset="0"/>
              </a:rPr>
              <a:t>15kg	</a:t>
            </a:r>
          </a:p>
          <a:p>
            <a:pPr marL="3862388">
              <a:lnSpc>
                <a:spcPct val="150000"/>
              </a:lnSpc>
            </a:pPr>
            <a:r>
              <a:rPr lang="fr-FR" dirty="0" smtClean="0">
                <a:solidFill>
                  <a:schemeClr val="tx1">
                    <a:lumMod val="65000"/>
                    <a:lumOff val="35000"/>
                  </a:schemeClr>
                </a:solidFill>
                <a:latin typeface="Arial" pitchFamily="34" charset="0"/>
                <a:cs typeface="Arial" pitchFamily="34" charset="0"/>
              </a:rPr>
              <a:t>75kg	</a:t>
            </a:r>
          </a:p>
          <a:p>
            <a:pPr marL="3862388">
              <a:lnSpc>
                <a:spcPct val="150000"/>
              </a:lnSpc>
            </a:pPr>
            <a:r>
              <a:rPr lang="fr-FR" dirty="0" smtClean="0">
                <a:solidFill>
                  <a:schemeClr val="tx1">
                    <a:lumMod val="65000"/>
                    <a:lumOff val="35000"/>
                  </a:schemeClr>
                </a:solidFill>
                <a:latin typeface="Arial" pitchFamily="34" charset="0"/>
                <a:cs typeface="Arial" pitchFamily="34" charset="0"/>
              </a:rPr>
              <a:t>111kg</a:t>
            </a:r>
          </a:p>
          <a:p>
            <a:pPr marL="3862388">
              <a:lnSpc>
                <a:spcPct val="150000"/>
              </a:lnSpc>
            </a:pPr>
            <a:endParaRPr lang="fr-FR" dirty="0" smtClean="0">
              <a:solidFill>
                <a:schemeClr val="tx1">
                  <a:lumMod val="65000"/>
                  <a:lumOff val="35000"/>
                </a:schemeClr>
              </a:solidFill>
              <a:latin typeface="Arial" pitchFamily="34" charset="0"/>
              <a:cs typeface="Arial" pitchFamily="34" charset="0"/>
            </a:endParaRPr>
          </a:p>
          <a:p>
            <a:pPr marL="3862388"/>
            <a:endParaRPr lang="fr-FR" dirty="0" smtClean="0">
              <a:solidFill>
                <a:schemeClr val="tx1">
                  <a:lumMod val="65000"/>
                  <a:lumOff val="35000"/>
                </a:schemeClr>
              </a:solidFill>
              <a:latin typeface="Arial" pitchFamily="34" charset="0"/>
              <a:cs typeface="Arial" pitchFamily="34" charset="0"/>
            </a:endParaRPr>
          </a:p>
          <a:p>
            <a:pPr>
              <a:lnSpc>
                <a:spcPct val="150000"/>
              </a:lnSpc>
            </a:pPr>
            <a:endParaRPr lang="fr-FR" sz="1200" b="1" dirty="0" smtClean="0">
              <a:solidFill>
                <a:srgbClr val="005581"/>
              </a:solidFill>
              <a:latin typeface="Arial" pitchFamily="34" charset="0"/>
              <a:cs typeface="Arial" pitchFamily="34" charset="0"/>
            </a:endParaRPr>
          </a:p>
          <a:p>
            <a:pPr marL="273050">
              <a:buFont typeface="Wingdings" pitchFamily="2" charset="2"/>
              <a:buChar char="v"/>
            </a:pPr>
            <a:r>
              <a:rPr lang="fr-FR" b="1" dirty="0" smtClean="0">
                <a:solidFill>
                  <a:schemeClr val="tx1">
                    <a:lumMod val="65000"/>
                    <a:lumOff val="35000"/>
                  </a:schemeClr>
                </a:solidFill>
                <a:latin typeface="Arial" pitchFamily="34" charset="0"/>
                <a:cs typeface="Arial" pitchFamily="34" charset="0"/>
              </a:rPr>
              <a:t>  </a:t>
            </a:r>
            <a:r>
              <a:rPr lang="fr-FR" b="1" dirty="0" smtClean="0">
                <a:solidFill>
                  <a:schemeClr val="tx2"/>
                </a:solidFill>
                <a:latin typeface="Arial" pitchFamily="34" charset="0"/>
                <a:cs typeface="Arial" pitchFamily="34" charset="0"/>
              </a:rPr>
              <a:t>J’imprime en recto-verso</a:t>
            </a:r>
            <a:r>
              <a:rPr lang="fr-FR" dirty="0" smtClean="0">
                <a:solidFill>
                  <a:schemeClr val="tx2"/>
                </a:solidFill>
                <a:latin typeface="Arial" pitchFamily="34" charset="0"/>
                <a:cs typeface="Arial" pitchFamily="34" charset="0"/>
              </a:rPr>
              <a:t>, </a:t>
            </a:r>
          </a:p>
          <a:p>
            <a:pPr marL="628650" indent="-355600"/>
            <a:r>
              <a:rPr lang="fr-FR" dirty="0" smtClean="0">
                <a:solidFill>
                  <a:schemeClr val="tx1">
                    <a:lumMod val="65000"/>
                    <a:lumOff val="35000"/>
                  </a:schemeClr>
                </a:solidFill>
                <a:latin typeface="Arial" pitchFamily="34" charset="0"/>
                <a:cs typeface="Arial" pitchFamily="34" charset="0"/>
              </a:rPr>
              <a:t>     Je peux même imprimer mes documents en version deux pages par  feuille.</a:t>
            </a:r>
          </a:p>
          <a:p>
            <a:pPr marL="273050"/>
            <a:endParaRPr lang="fr-FR" dirty="0" smtClean="0">
              <a:solidFill>
                <a:schemeClr val="tx1">
                  <a:lumMod val="65000"/>
                  <a:lumOff val="35000"/>
                </a:schemeClr>
              </a:solidFill>
              <a:latin typeface="Arial" pitchFamily="34" charset="0"/>
              <a:cs typeface="Arial" pitchFamily="34" charset="0"/>
            </a:endParaRPr>
          </a:p>
          <a:p>
            <a:pPr marL="531813" indent="-258763" algn="just">
              <a:buFont typeface="Wingdings" pitchFamily="2" charset="2"/>
              <a:buChar char="v"/>
            </a:pPr>
            <a:r>
              <a:rPr lang="fr-FR" dirty="0" smtClean="0">
                <a:solidFill>
                  <a:schemeClr val="tx1">
                    <a:lumMod val="65000"/>
                    <a:lumOff val="35000"/>
                  </a:schemeClr>
                </a:solidFill>
                <a:latin typeface="Arial" pitchFamily="34" charset="0"/>
                <a:cs typeface="Arial" pitchFamily="34" charset="0"/>
              </a:rPr>
              <a:t> </a:t>
            </a:r>
            <a:r>
              <a:rPr lang="fr-FR" b="1" dirty="0" smtClean="0">
                <a:solidFill>
                  <a:schemeClr val="tx2"/>
                </a:solidFill>
                <a:latin typeface="Arial" pitchFamily="34" charset="0"/>
                <a:cs typeface="Arial" pitchFamily="34" charset="0"/>
              </a:rPr>
              <a:t>Je réduis ma consommation :</a:t>
            </a:r>
          </a:p>
          <a:p>
            <a:pPr marL="627063" indent="-354013" algn="just"/>
            <a:r>
              <a:rPr lang="fr-FR" dirty="0" smtClean="0">
                <a:solidFill>
                  <a:schemeClr val="tx1">
                    <a:lumMod val="65000"/>
                    <a:lumOff val="35000"/>
                  </a:schemeClr>
                </a:solidFill>
                <a:latin typeface="Arial" pitchFamily="34" charset="0"/>
                <a:cs typeface="Arial" pitchFamily="34" charset="0"/>
              </a:rPr>
              <a:t>     Je n’imprime pas systématiquement, j’utilise le verso des impressions en brouillon, </a:t>
            </a:r>
            <a:r>
              <a:rPr lang="fr-FR" u="sng" dirty="0" smtClean="0">
                <a:solidFill>
                  <a:schemeClr val="tx1">
                    <a:lumMod val="65000"/>
                    <a:lumOff val="35000"/>
                  </a:schemeClr>
                </a:solidFill>
                <a:latin typeface="Arial" pitchFamily="34" charset="0"/>
                <a:cs typeface="Arial" pitchFamily="34" charset="0"/>
              </a:rPr>
              <a:t>je privilégie les versions dématérialisées</a:t>
            </a:r>
            <a:r>
              <a:rPr lang="fr-FR" dirty="0" smtClean="0">
                <a:solidFill>
                  <a:schemeClr val="tx1">
                    <a:lumMod val="65000"/>
                    <a:lumOff val="35000"/>
                  </a:schemeClr>
                </a:solidFill>
                <a:latin typeface="Arial" pitchFamily="34" charset="0"/>
                <a:cs typeface="Arial" pitchFamily="34" charset="0"/>
              </a:rPr>
              <a:t>, je privilégie le papier Eco labélisé.</a:t>
            </a:r>
          </a:p>
        </p:txBody>
      </p:sp>
      <p:sp>
        <p:nvSpPr>
          <p:cNvPr id="6" name="Rectangle 5"/>
          <p:cNvSpPr/>
          <p:nvPr/>
        </p:nvSpPr>
        <p:spPr>
          <a:xfrm>
            <a:off x="1011015" y="3068960"/>
            <a:ext cx="5747087" cy="461665"/>
          </a:xfrm>
          <a:prstGeom prst="rect">
            <a:avLst/>
          </a:prstGeom>
        </p:spPr>
        <p:txBody>
          <a:bodyPr wrap="none">
            <a:spAutoFit/>
          </a:bodyPr>
          <a:lstStyle/>
          <a:p>
            <a:pPr marL="285750" indent="-285750" algn="ctr"/>
            <a:r>
              <a:rPr lang="fr-FR" sz="2400" b="1" dirty="0" smtClean="0">
                <a:solidFill>
                  <a:srgbClr val="75A832"/>
                </a:solidFill>
                <a:latin typeface="MV Boli" pitchFamily="2" charset="0"/>
                <a:cs typeface="MV Boli" pitchFamily="2" charset="0"/>
              </a:rPr>
              <a:t>Que fait un employé Eco responsable ?</a:t>
            </a:r>
            <a:endParaRPr lang="fr-FR" sz="2400" b="1" dirty="0">
              <a:solidFill>
                <a:srgbClr val="75A832"/>
              </a:solidFill>
              <a:latin typeface="MV Boli" pitchFamily="2" charset="0"/>
              <a:cs typeface="MV Boli" pitchFamily="2" charset="0"/>
            </a:endParaRPr>
          </a:p>
        </p:txBody>
      </p:sp>
    </p:spTree>
    <p:extLst>
      <p:ext uri="{BB962C8B-B14F-4D97-AF65-F5344CB8AC3E}">
        <p14:creationId xmlns:p14="http://schemas.microsoft.com/office/powerpoint/2010/main" val="322088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5">
                                            <p:txEl>
                                              <p:pRg st="4" end="4"/>
                                            </p:txEl>
                                          </p:spTgt>
                                        </p:tgtEl>
                                        <p:attrNameLst>
                                          <p:attrName>style.color</p:attrName>
                                        </p:attrNameLst>
                                      </p:cBhvr>
                                      <p:to>
                                        <a:srgbClr val="FF0066"/>
                                      </p:to>
                                    </p:animClr>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xEl>
                                              <p:pRg st="9" end="9"/>
                                            </p:txEl>
                                          </p:spTgt>
                                        </p:tgtEl>
                                        <p:attrNameLst>
                                          <p:attrName>style.visibility</p:attrName>
                                        </p:attrNameLst>
                                      </p:cBhvr>
                                      <p:to>
                                        <p:strVal val="visible"/>
                                      </p:to>
                                    </p:set>
                                    <p:anim calcmode="lin" valueType="num">
                                      <p:cBhvr additive="base">
                                        <p:cTn id="1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9" end="9"/>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10" end="10"/>
                                            </p:txEl>
                                          </p:spTgt>
                                        </p:tgtEl>
                                        <p:attrNameLst>
                                          <p:attrName>style.visibility</p:attrName>
                                        </p:attrNameLst>
                                      </p:cBhvr>
                                      <p:to>
                                        <p:strVal val="visible"/>
                                      </p:to>
                                    </p:set>
                                    <p:anim calcmode="lin" valueType="num">
                                      <p:cBhvr additive="base">
                                        <p:cTn id="15"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12" end="12"/>
                                            </p:txEl>
                                          </p:spTgt>
                                        </p:tgtEl>
                                        <p:attrNameLst>
                                          <p:attrName>style.visibility</p:attrName>
                                        </p:attrNameLst>
                                      </p:cBhvr>
                                      <p:to>
                                        <p:strVal val="visible"/>
                                      </p:to>
                                    </p:set>
                                    <p:anim calcmode="lin" valueType="num">
                                      <p:cBhvr additive="base">
                                        <p:cTn id="19"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2" end="1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13" end="13"/>
                                            </p:txEl>
                                          </p:spTgt>
                                        </p:tgtEl>
                                        <p:attrNameLst>
                                          <p:attrName>style.visibility</p:attrName>
                                        </p:attrNameLst>
                                      </p:cBhvr>
                                      <p:to>
                                        <p:strVal val="visible"/>
                                      </p:to>
                                    </p:set>
                                    <p:anim calcmode="lin" valueType="num">
                                      <p:cBhvr additive="base">
                                        <p:cTn id="23"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l="24104"/>
          <a:stretch/>
        </p:blipFill>
        <p:spPr>
          <a:xfrm>
            <a:off x="0" y="-22822"/>
            <a:ext cx="6010000" cy="3959360"/>
          </a:xfrm>
          <a:prstGeom prst="rect">
            <a:avLst/>
          </a:prstGeom>
        </p:spPr>
      </p:pic>
      <p:pic>
        <p:nvPicPr>
          <p:cNvPr id="13" name="Image 12"/>
          <p:cNvPicPr>
            <a:picLocks noChangeAspect="1"/>
          </p:cNvPicPr>
          <p:nvPr/>
        </p:nvPicPr>
        <p:blipFill rotWithShape="1">
          <a:blip r:embed="rId2" cstate="print">
            <a:extLst>
              <a:ext uri="{28A0092B-C50C-407E-A947-70E740481C1C}">
                <a14:useLocalDpi xmlns:a14="http://schemas.microsoft.com/office/drawing/2010/main" val="0"/>
              </a:ext>
            </a:extLst>
          </a:blip>
          <a:srcRect l="45019" r="37105" b="13395"/>
          <a:stretch/>
        </p:blipFill>
        <p:spPr>
          <a:xfrm>
            <a:off x="0" y="3429000"/>
            <a:ext cx="1415562" cy="3429000"/>
          </a:xfrm>
          <a:prstGeom prst="rect">
            <a:avLst/>
          </a:prstGeom>
        </p:spPr>
      </p:pic>
      <p:sp>
        <p:nvSpPr>
          <p:cNvPr id="14" name="Rectangle 13"/>
          <p:cNvSpPr/>
          <p:nvPr/>
        </p:nvSpPr>
        <p:spPr>
          <a:xfrm>
            <a:off x="0" y="6237312"/>
            <a:ext cx="9144000" cy="620688"/>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OLDHAM MARS 2017</a:t>
            </a:r>
          </a:p>
        </p:txBody>
      </p:sp>
      <p:sp>
        <p:nvSpPr>
          <p:cNvPr id="5" name="Espace réservé du numéro de diapositive 4"/>
          <p:cNvSpPr>
            <a:spLocks noGrp="1"/>
          </p:cNvSpPr>
          <p:nvPr>
            <p:ph type="sldNum" sz="quarter" idx="12"/>
          </p:nvPr>
        </p:nvSpPr>
        <p:spPr>
          <a:xfrm>
            <a:off x="6396591" y="6104900"/>
            <a:ext cx="2133600" cy="365125"/>
          </a:xfrm>
        </p:spPr>
        <p:txBody>
          <a:bodyPr/>
          <a:lstStyle/>
          <a:p>
            <a:fld id="{DA89E67B-0A5B-4F02-B3A6-007EBAD7FB25}" type="slidenum">
              <a:rPr lang="fr-FR" sz="800" smtClean="0"/>
              <a:pPr/>
              <a:t>9</a:t>
            </a:fld>
            <a:endParaRPr lang="fr-FR" sz="800" dirty="0"/>
          </a:p>
        </p:txBody>
      </p:sp>
      <p:sp>
        <p:nvSpPr>
          <p:cNvPr id="6" name="ZoneTexte 5"/>
          <p:cNvSpPr txBox="1"/>
          <p:nvPr/>
        </p:nvSpPr>
        <p:spPr>
          <a:xfrm>
            <a:off x="94911" y="632540"/>
            <a:ext cx="8640960" cy="1077218"/>
          </a:xfrm>
          <a:prstGeom prst="rect">
            <a:avLst/>
          </a:prstGeom>
          <a:noFill/>
        </p:spPr>
        <p:txBody>
          <a:bodyPr wrap="square" rtlCol="0">
            <a:spAutoFit/>
          </a:bodyPr>
          <a:lstStyle/>
          <a:p>
            <a:endParaRPr lang="fr-FR" sz="3200" b="1" dirty="0" smtClean="0">
              <a:solidFill>
                <a:srgbClr val="005581"/>
              </a:solidFill>
              <a:latin typeface="Arial" pitchFamily="34" charset="0"/>
              <a:cs typeface="Arial" pitchFamily="34" charset="0"/>
            </a:endParaRPr>
          </a:p>
          <a:p>
            <a:pPr algn="ctr"/>
            <a:endParaRPr lang="fr-FR" sz="3200" b="1" dirty="0" smtClean="0">
              <a:solidFill>
                <a:srgbClr val="005581"/>
              </a:solidFill>
              <a:latin typeface="Arial" pitchFamily="34" charset="0"/>
              <a:cs typeface="Arial" pitchFamily="34" charset="0"/>
            </a:endParaRPr>
          </a:p>
        </p:txBody>
      </p:sp>
      <p:sp>
        <p:nvSpPr>
          <p:cNvPr id="7" name="Rectangle 6"/>
          <p:cNvSpPr/>
          <p:nvPr/>
        </p:nvSpPr>
        <p:spPr>
          <a:xfrm>
            <a:off x="382943" y="1449358"/>
            <a:ext cx="7632848" cy="369332"/>
          </a:xfrm>
          <a:prstGeom prst="rect">
            <a:avLst/>
          </a:prstGeom>
        </p:spPr>
        <p:txBody>
          <a:bodyPr wrap="square">
            <a:spAutoFit/>
          </a:bodyPr>
          <a:lstStyle/>
          <a:p>
            <a:r>
              <a:rPr lang="fr-FR" dirty="0" smtClean="0"/>
              <a:t> </a:t>
            </a:r>
            <a:endParaRPr lang="fr-FR" dirty="0"/>
          </a:p>
        </p:txBody>
      </p:sp>
      <p:sp>
        <p:nvSpPr>
          <p:cNvPr id="8" name="ZoneTexte 7"/>
          <p:cNvSpPr txBox="1"/>
          <p:nvPr/>
        </p:nvSpPr>
        <p:spPr>
          <a:xfrm>
            <a:off x="1065007" y="295196"/>
            <a:ext cx="8784976" cy="1338828"/>
          </a:xfrm>
          <a:prstGeom prst="rect">
            <a:avLst/>
          </a:prstGeom>
          <a:noFill/>
        </p:spPr>
        <p:txBody>
          <a:bodyPr wrap="square" rtlCol="0">
            <a:spAutoFit/>
          </a:bodyPr>
          <a:lstStyle/>
          <a:p>
            <a:pPr lvl="0">
              <a:lnSpc>
                <a:spcPct val="150000"/>
              </a:lnSpc>
              <a:buFont typeface="Wingdings" pitchFamily="2" charset="2"/>
              <a:buChar char="Ø"/>
            </a:pPr>
            <a:r>
              <a:rPr lang="fr-FR" b="1" dirty="0">
                <a:solidFill>
                  <a:srgbClr val="005581"/>
                </a:solidFill>
                <a:latin typeface="Arial" pitchFamily="34" charset="0"/>
                <a:cs typeface="Arial" pitchFamily="34" charset="0"/>
              </a:rPr>
              <a:t> </a:t>
            </a:r>
            <a:r>
              <a:rPr lang="fr-FR" b="1" dirty="0" smtClean="0">
                <a:solidFill>
                  <a:srgbClr val="005581"/>
                </a:solidFill>
                <a:latin typeface="Arial" pitchFamily="34" charset="0"/>
                <a:cs typeface="Arial" pitchFamily="34" charset="0"/>
              </a:rPr>
              <a:t>POURQUOI RECYCLER LE PAPIER ?</a:t>
            </a:r>
          </a:p>
          <a:p>
            <a:pPr marL="273050" lvl="0">
              <a:buFont typeface="Wingdings" pitchFamily="2" charset="2"/>
              <a:buChar char="v"/>
            </a:pPr>
            <a:r>
              <a:rPr lang="fr-FR" b="1" dirty="0" smtClean="0">
                <a:solidFill>
                  <a:prstClr val="black">
                    <a:lumMod val="65000"/>
                    <a:lumOff val="35000"/>
                  </a:prstClr>
                </a:solidFill>
                <a:latin typeface="Arial" pitchFamily="34" charset="0"/>
                <a:cs typeface="Arial" pitchFamily="34" charset="0"/>
              </a:rPr>
              <a:t> </a:t>
            </a:r>
            <a:r>
              <a:rPr lang="fr-FR" dirty="0" smtClean="0">
                <a:solidFill>
                  <a:prstClr val="black">
                    <a:lumMod val="65000"/>
                    <a:lumOff val="35000"/>
                  </a:prstClr>
                </a:solidFill>
                <a:latin typeface="Arial" pitchFamily="34" charset="0"/>
                <a:cs typeface="Arial" pitchFamily="34" charset="0"/>
              </a:rPr>
              <a:t> 3 arbres absorbent 1 tonne de dioxyde de Carbone au cours de leur vie.</a:t>
            </a:r>
            <a:endParaRPr lang="fr-FR" dirty="0">
              <a:solidFill>
                <a:prstClr val="black">
                  <a:lumMod val="65000"/>
                  <a:lumOff val="35000"/>
                </a:prstClr>
              </a:solidFill>
              <a:latin typeface="Arial" pitchFamily="34" charset="0"/>
              <a:cs typeface="Arial" pitchFamily="34" charset="0"/>
            </a:endParaRPr>
          </a:p>
          <a:p>
            <a:pPr marL="531813" lvl="0" indent="-258763" algn="just">
              <a:buFont typeface="Wingdings" pitchFamily="2" charset="2"/>
              <a:buChar char="v"/>
            </a:pPr>
            <a:r>
              <a:rPr lang="fr-FR" dirty="0" smtClean="0">
                <a:solidFill>
                  <a:prstClr val="black">
                    <a:lumMod val="65000"/>
                    <a:lumOff val="35000"/>
                  </a:prstClr>
                </a:solidFill>
                <a:latin typeface="Arial" pitchFamily="34" charset="0"/>
                <a:cs typeface="Arial" pitchFamily="34" charset="0"/>
              </a:rPr>
              <a:t> 1 des 3 arbres est coupé pour faire du papier</a:t>
            </a:r>
          </a:p>
          <a:p>
            <a:pPr marL="531813" lvl="0" indent="-258763" algn="just">
              <a:buFont typeface="Wingdings" pitchFamily="2" charset="2"/>
              <a:buChar char="v"/>
            </a:pPr>
            <a:r>
              <a:rPr lang="fr-FR" dirty="0">
                <a:solidFill>
                  <a:prstClr val="black">
                    <a:lumMod val="65000"/>
                    <a:lumOff val="35000"/>
                  </a:prstClr>
                </a:solidFill>
                <a:latin typeface="Arial" pitchFamily="34" charset="0"/>
                <a:cs typeface="Arial" pitchFamily="34" charset="0"/>
              </a:rPr>
              <a:t> </a:t>
            </a:r>
            <a:r>
              <a:rPr lang="fr-FR" dirty="0" smtClean="0">
                <a:solidFill>
                  <a:prstClr val="black">
                    <a:lumMod val="65000"/>
                    <a:lumOff val="35000"/>
                  </a:prstClr>
                </a:solidFill>
                <a:latin typeface="Arial" pitchFamily="34" charset="0"/>
                <a:cs typeface="Arial" pitchFamily="34" charset="0"/>
              </a:rPr>
              <a:t>1 tonne de papier recyclé permet d’économiser 17 arbres.</a:t>
            </a:r>
          </a:p>
        </p:txBody>
      </p:sp>
      <p:pic>
        <p:nvPicPr>
          <p:cNvPr id="9" name="Picture 2" descr="Afficher l'image d'orig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2629840"/>
            <a:ext cx="2172832" cy="31953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Ecofoli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780" y="1778873"/>
            <a:ext cx="2752725" cy="809626"/>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3851920" y="2014210"/>
            <a:ext cx="3369052" cy="369332"/>
          </a:xfrm>
          <a:prstGeom prst="rect">
            <a:avLst/>
          </a:prstGeom>
          <a:noFill/>
        </p:spPr>
        <p:txBody>
          <a:bodyPr wrap="square" rtlCol="0">
            <a:spAutoFit/>
          </a:bodyPr>
          <a:lstStyle/>
          <a:p>
            <a:r>
              <a:rPr lang="fr-FR" b="1" dirty="0" smtClean="0">
                <a:solidFill>
                  <a:srgbClr val="75A832"/>
                </a:solidFill>
                <a:latin typeface="Arial" panose="020B0604020202020204" pitchFamily="34" charset="0"/>
                <a:cs typeface="Arial" panose="020B0604020202020204" pitchFamily="34" charset="0"/>
              </a:rPr>
              <a:t>Connaissez-vous ce  logo ?</a:t>
            </a:r>
            <a:endParaRPr lang="fr-FR" b="1" dirty="0">
              <a:solidFill>
                <a:srgbClr val="75A832"/>
              </a:solidFill>
              <a:latin typeface="Arial" panose="020B0604020202020204" pitchFamily="34" charset="0"/>
              <a:cs typeface="Arial" panose="020B0604020202020204" pitchFamily="34" charset="0"/>
            </a:endParaRPr>
          </a:p>
        </p:txBody>
      </p:sp>
      <p:sp>
        <p:nvSpPr>
          <p:cNvPr id="15" name="ZoneTexte 14"/>
          <p:cNvSpPr txBox="1"/>
          <p:nvPr/>
        </p:nvSpPr>
        <p:spPr>
          <a:xfrm>
            <a:off x="557987" y="2680820"/>
            <a:ext cx="5634839" cy="1938992"/>
          </a:xfrm>
          <a:prstGeom prst="rect">
            <a:avLst/>
          </a:prstGeom>
          <a:noFill/>
        </p:spPr>
        <p:txBody>
          <a:bodyPr wrap="square" rtlCol="0">
            <a:spAutoFit/>
          </a:bodyPr>
          <a:lstStyle/>
          <a:p>
            <a:r>
              <a:rPr lang="fr-FR" b="1" dirty="0" smtClean="0">
                <a:solidFill>
                  <a:schemeClr val="tx1">
                    <a:lumMod val="75000"/>
                    <a:lumOff val="25000"/>
                  </a:schemeClr>
                </a:solidFill>
                <a:latin typeface="Arial" panose="020B0604020202020204" pitchFamily="34" charset="0"/>
                <a:cs typeface="Arial" panose="020B0604020202020204" pitchFamily="34" charset="0"/>
              </a:rPr>
              <a:t>Cet écolabel est obligatoire</a:t>
            </a:r>
            <a:r>
              <a:rPr lang="fr-FR" dirty="0" smtClean="0">
                <a:solidFill>
                  <a:schemeClr val="tx1">
                    <a:lumMod val="75000"/>
                    <a:lumOff val="25000"/>
                  </a:schemeClr>
                </a:solidFill>
                <a:latin typeface="Arial" panose="020B0604020202020204" pitchFamily="34" charset="0"/>
                <a:cs typeface="Arial" panose="020B0604020202020204" pitchFamily="34" charset="0"/>
              </a:rPr>
              <a:t>. </a:t>
            </a:r>
          </a:p>
          <a:p>
            <a:r>
              <a:rPr lang="fr-FR" dirty="0" smtClean="0">
                <a:solidFill>
                  <a:schemeClr val="tx1">
                    <a:lumMod val="75000"/>
                    <a:lumOff val="25000"/>
                  </a:schemeClr>
                </a:solidFill>
                <a:latin typeface="Arial" panose="020B0604020202020204" pitchFamily="34" charset="0"/>
                <a:cs typeface="Arial" panose="020B0604020202020204" pitchFamily="34" charset="0"/>
              </a:rPr>
              <a:t>Il atteste de l’</a:t>
            </a:r>
            <a:r>
              <a:rPr lang="fr-FR" dirty="0" err="1" smtClean="0">
                <a:solidFill>
                  <a:schemeClr val="tx1">
                    <a:lumMod val="75000"/>
                    <a:lumOff val="25000"/>
                  </a:schemeClr>
                </a:solidFill>
                <a:latin typeface="Arial" panose="020B0604020202020204" pitchFamily="34" charset="0"/>
                <a:cs typeface="Arial" panose="020B0604020202020204" pitchFamily="34" charset="0"/>
              </a:rPr>
              <a:t>écocontribution</a:t>
            </a:r>
            <a:r>
              <a:rPr lang="fr-FR" dirty="0" smtClean="0">
                <a:solidFill>
                  <a:schemeClr val="tx1">
                    <a:lumMod val="75000"/>
                    <a:lumOff val="25000"/>
                  </a:schemeClr>
                </a:solidFill>
                <a:latin typeface="Arial" panose="020B0604020202020204" pitchFamily="34" charset="0"/>
                <a:cs typeface="Arial" panose="020B0604020202020204" pitchFamily="34" charset="0"/>
              </a:rPr>
              <a:t> du producteur au financement de la collecte des papiers par les collectivités.</a:t>
            </a:r>
          </a:p>
          <a:p>
            <a:endParaRPr lang="fr-FR" sz="1200" dirty="0">
              <a:solidFill>
                <a:schemeClr val="tx1">
                  <a:lumMod val="75000"/>
                  <a:lumOff val="25000"/>
                </a:schemeClr>
              </a:solidFill>
              <a:latin typeface="Arial" panose="020B0604020202020204" pitchFamily="34" charset="0"/>
              <a:cs typeface="Arial" panose="020B0604020202020204" pitchFamily="34" charset="0"/>
            </a:endParaRPr>
          </a:p>
          <a:p>
            <a:r>
              <a:rPr lang="fr-FR" dirty="0" smtClean="0">
                <a:solidFill>
                  <a:schemeClr val="tx1">
                    <a:lumMod val="75000"/>
                    <a:lumOff val="25000"/>
                  </a:schemeClr>
                </a:solidFill>
                <a:latin typeface="Arial" panose="020B0604020202020204" pitchFamily="34" charset="0"/>
                <a:cs typeface="Arial" panose="020B0604020202020204" pitchFamily="34" charset="0"/>
              </a:rPr>
              <a:t>Ce montant est fixé à 54€/tonne.</a:t>
            </a:r>
          </a:p>
          <a:p>
            <a:endParaRPr lang="fr-F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6" name="ZoneTexte 15"/>
          <p:cNvSpPr txBox="1"/>
          <p:nvPr/>
        </p:nvSpPr>
        <p:spPr>
          <a:xfrm>
            <a:off x="73963" y="4399526"/>
            <a:ext cx="6374620" cy="456535"/>
          </a:xfrm>
          <a:prstGeom prst="rect">
            <a:avLst/>
          </a:prstGeom>
          <a:noFill/>
        </p:spPr>
        <p:txBody>
          <a:bodyPr wrap="square" rtlCol="0">
            <a:spAutoFit/>
          </a:bodyPr>
          <a:lstStyle/>
          <a:p>
            <a:pPr lvl="0">
              <a:lnSpc>
                <a:spcPct val="150000"/>
              </a:lnSpc>
              <a:buFont typeface="Wingdings" pitchFamily="2" charset="2"/>
              <a:buChar char="Ø"/>
            </a:pPr>
            <a:r>
              <a:rPr lang="fr-FR" b="1" dirty="0">
                <a:solidFill>
                  <a:srgbClr val="005581"/>
                </a:solidFill>
                <a:latin typeface="Arial" pitchFamily="34" charset="0"/>
                <a:cs typeface="Arial" pitchFamily="34" charset="0"/>
              </a:rPr>
              <a:t> </a:t>
            </a:r>
            <a:r>
              <a:rPr lang="fr-FR" b="1" dirty="0" smtClean="0">
                <a:solidFill>
                  <a:srgbClr val="005581"/>
                </a:solidFill>
                <a:latin typeface="Arial" pitchFamily="34" charset="0"/>
                <a:cs typeface="Arial" pitchFamily="34" charset="0"/>
              </a:rPr>
              <a:t>OU SONT RECYCLES NOS PAPIERS ?</a:t>
            </a:r>
            <a:endParaRPr lang="fr-FR" dirty="0" smtClean="0">
              <a:solidFill>
                <a:srgbClr val="005581"/>
              </a:solidFill>
              <a:latin typeface="Arial" pitchFamily="34" charset="0"/>
              <a:cs typeface="Arial" pitchFamily="34" charset="0"/>
            </a:endParaRPr>
          </a:p>
        </p:txBody>
      </p:sp>
      <p:pic>
        <p:nvPicPr>
          <p:cNvPr id="17" name="Picture 6" descr="Norske Skog Golbe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911" y="4964449"/>
            <a:ext cx="2787372" cy="696843"/>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p:cNvSpPr txBox="1"/>
          <p:nvPr/>
        </p:nvSpPr>
        <p:spPr>
          <a:xfrm>
            <a:off x="2191055" y="5517232"/>
            <a:ext cx="2459574" cy="861774"/>
          </a:xfrm>
          <a:prstGeom prst="rect">
            <a:avLst/>
          </a:prstGeom>
          <a:noFill/>
        </p:spPr>
        <p:txBody>
          <a:bodyPr wrap="square" rtlCol="0">
            <a:spAutoFit/>
          </a:bodyPr>
          <a:lstStyle/>
          <a:p>
            <a:r>
              <a:rPr lang="fr-FR" sz="1600" dirty="0" smtClean="0">
                <a:solidFill>
                  <a:schemeClr val="tx1">
                    <a:lumMod val="75000"/>
                    <a:lumOff val="25000"/>
                  </a:schemeClr>
                </a:solidFill>
                <a:latin typeface="Arial" panose="020B0604020202020204" pitchFamily="34" charset="0"/>
                <a:cs typeface="Arial" panose="020B0604020202020204" pitchFamily="34" charset="0"/>
              </a:rPr>
              <a:t>Situation géographique :</a:t>
            </a:r>
          </a:p>
          <a:p>
            <a:r>
              <a:rPr lang="fr-FR" sz="1600" dirty="0" smtClean="0">
                <a:solidFill>
                  <a:schemeClr val="tx1">
                    <a:lumMod val="75000"/>
                    <a:lumOff val="25000"/>
                  </a:schemeClr>
                </a:solidFill>
                <a:latin typeface="Arial" panose="020B0604020202020204" pitchFamily="34" charset="0"/>
                <a:cs typeface="Arial" panose="020B0604020202020204" pitchFamily="34" charset="0"/>
              </a:rPr>
              <a:t>Dans les Vosges</a:t>
            </a:r>
          </a:p>
          <a:p>
            <a:endParaRPr lang="fr-FR"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19" name="Picture 8" descr="Afficher l'image d'origin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7235" r="12517"/>
          <a:stretch/>
        </p:blipFill>
        <p:spPr bwMode="auto">
          <a:xfrm>
            <a:off x="5008423" y="4519101"/>
            <a:ext cx="1440160" cy="1527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8154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1295</TotalTime>
  <Words>2178</Words>
  <Application>Microsoft Office PowerPoint</Application>
  <PresentationFormat>Affichage à l'écran (4:3)</PresentationFormat>
  <Paragraphs>264</Paragraphs>
  <Slides>25</Slides>
  <Notes>0</Notes>
  <HiddenSlides>0</HiddenSlides>
  <MMClips>0</MMClips>
  <ScaleCrop>false</ScaleCrop>
  <HeadingPairs>
    <vt:vector size="4" baseType="variant">
      <vt:variant>
        <vt:lpstr>Thème</vt:lpstr>
      </vt:variant>
      <vt:variant>
        <vt:i4>1</vt:i4>
      </vt:variant>
      <vt:variant>
        <vt:lpstr>Titres des diapositives</vt:lpstr>
      </vt:variant>
      <vt:variant>
        <vt:i4>25</vt:i4>
      </vt:variant>
    </vt:vector>
  </HeadingPairs>
  <TitlesOfParts>
    <vt:vector size="26"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dc:creator>
  <cp:lastModifiedBy>Utilisateur Windows</cp:lastModifiedBy>
  <cp:revision>101</cp:revision>
  <dcterms:created xsi:type="dcterms:W3CDTF">2016-04-13T12:06:39Z</dcterms:created>
  <dcterms:modified xsi:type="dcterms:W3CDTF">2017-08-22T12:35:04Z</dcterms:modified>
</cp:coreProperties>
</file>